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xml" ContentType="application/vnd.openxmlformats-officedocument.drawingml.chartshapes+xml"/>
  <Override PartName="/ppt/notesSlides/notesSlide31.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2"/>
  </p:notesMasterIdLst>
  <p:sldIdLst>
    <p:sldId id="283" r:id="rId6"/>
    <p:sldId id="284" r:id="rId7"/>
    <p:sldId id="270" r:id="rId8"/>
    <p:sldId id="385" r:id="rId9"/>
    <p:sldId id="387" r:id="rId10"/>
    <p:sldId id="394" r:id="rId11"/>
    <p:sldId id="390" r:id="rId12"/>
    <p:sldId id="404" r:id="rId13"/>
    <p:sldId id="408" r:id="rId14"/>
    <p:sldId id="388" r:id="rId15"/>
    <p:sldId id="410" r:id="rId16"/>
    <p:sldId id="411" r:id="rId17"/>
    <p:sldId id="405" r:id="rId18"/>
    <p:sldId id="406" r:id="rId19"/>
    <p:sldId id="384" r:id="rId20"/>
    <p:sldId id="266" r:id="rId21"/>
    <p:sldId id="267" r:id="rId22"/>
    <p:sldId id="268" r:id="rId23"/>
    <p:sldId id="269" r:id="rId24"/>
    <p:sldId id="412" r:id="rId25"/>
    <p:sldId id="274" r:id="rId26"/>
    <p:sldId id="275" r:id="rId27"/>
    <p:sldId id="271" r:id="rId28"/>
    <p:sldId id="383" r:id="rId29"/>
    <p:sldId id="371" r:id="rId30"/>
    <p:sldId id="381" r:id="rId31"/>
    <p:sldId id="312" r:id="rId32"/>
    <p:sldId id="392" r:id="rId33"/>
    <p:sldId id="391" r:id="rId34"/>
    <p:sldId id="386" r:id="rId35"/>
    <p:sldId id="396" r:id="rId36"/>
    <p:sldId id="399" r:id="rId37"/>
    <p:sldId id="397" r:id="rId38"/>
    <p:sldId id="398" r:id="rId39"/>
    <p:sldId id="393" r:id="rId40"/>
    <p:sldId id="380" r:id="rId41"/>
    <p:sldId id="413" r:id="rId42"/>
    <p:sldId id="414" r:id="rId43"/>
    <p:sldId id="415" r:id="rId44"/>
    <p:sldId id="416" r:id="rId45"/>
    <p:sldId id="257" r:id="rId46"/>
    <p:sldId id="417" r:id="rId47"/>
    <p:sldId id="418" r:id="rId48"/>
    <p:sldId id="419" r:id="rId49"/>
    <p:sldId id="265" r:id="rId50"/>
    <p:sldId id="420" r:id="rId51"/>
    <p:sldId id="421" r:id="rId52"/>
    <p:sldId id="4102" r:id="rId53"/>
    <p:sldId id="4101" r:id="rId54"/>
    <p:sldId id="4103" r:id="rId55"/>
    <p:sldId id="4104" r:id="rId56"/>
    <p:sldId id="4105" r:id="rId57"/>
    <p:sldId id="4106" r:id="rId58"/>
    <p:sldId id="290" r:id="rId59"/>
    <p:sldId id="258" r:id="rId60"/>
    <p:sldId id="259" r:id="rId61"/>
    <p:sldId id="260" r:id="rId62"/>
    <p:sldId id="261" r:id="rId63"/>
    <p:sldId id="262" r:id="rId64"/>
    <p:sldId id="263" r:id="rId65"/>
    <p:sldId id="264" r:id="rId66"/>
    <p:sldId id="286" r:id="rId67"/>
    <p:sldId id="287" r:id="rId68"/>
    <p:sldId id="288" r:id="rId69"/>
    <p:sldId id="293" r:id="rId70"/>
    <p:sldId id="25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47B48-C40C-51D9-144E-5359AC0AB8E5}" v="6" dt="2024-11-11T06:38:47.321"/>
    <p1510:client id="{8F13025D-6ACE-4618-9D75-EBBF148940E8}" v="53" dt="2024-11-10T13:27:29.193"/>
    <p1510:client id="{91C9D158-22DA-7D39-A0CC-6FC40EBFEDD3}" v="10" dt="2024-11-10T13:04:30.988"/>
    <p1510:client id="{F1D82FC9-1831-7518-84FB-35C3F96EA550}" v="28" dt="2024-11-10T13:33:51.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22" autoAdjust="0"/>
  </p:normalViewPr>
  <p:slideViewPr>
    <p:cSldViewPr snapToGrid="0">
      <p:cViewPr varScale="1">
        <p:scale>
          <a:sx n="60" d="100"/>
          <a:sy n="60" d="100"/>
        </p:scale>
        <p:origin x="8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Lansering%2011%20november/Int%20FoU%20figurer%20lanserin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sbno-my.sharepoint.com/personal/ryh_ssb_no/Documents/Dokumenter/Indikatorrapporten/Datagrunnlag%20seksjonssemina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forskningsradet.sharepoint.com/sites/Indikatorrapporten-Redaksjonskomiteen/Shared%20Documents/Redaksjonskomiteen/2024/Tallgrunnlag/Kapittel%201/Figurer_kap1.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forskningsradet.sharepoint.com/sites/Indikatorrapporten-Redaksjonskomiteen/Shared%20Documents/Redaksjonskomiteen/2024/Tallgrunnlag/Kapittel%201/Figurer_kap1.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forskningsradet.sharepoint.com/sites/Indikatorrapporten-Redaksjonskomiteen/Shared%20Documents/Redaksjonskomiteen/2024/Tallgrunnlag/Kapittel%201/Figurer_kap1.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Lansering%2011%20november/Figurgrunnlag_Hgu.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Lansering%2011%20november/Figurgrunnlag_Hgu.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Lansering%2011%20november/Figurgrunnlag_Hgu.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Lansering%2011%20november/Figurgrunnlag_Hgu.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forskningsradet-my.sharepoint.com/personal/avi_forskningsradet_no/Documents/DATAANAL_&#197;shild/Indikatorrapporten/Utenlandsstipend%20og%20mobilitetsstipend%20FR/Liste%20utenlandsstipend%20og%20hovedstipend_v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forskningsradet.sharepoint.com/sites/Indikatorrapporten-Redaksjonskomiteen/Shared%20Documents/Redaksjonskomiteen/2024/Bidrag%20-%20LEVENDE/Kap%203%20-%20originaler/Kap%203.1,%203.2%20og%203.4%20-%20figurunderlag.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Lansering%2011%20november/Int%20FoU%20figurer%20lansering.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Lansering%2011%20november/Figurgrunnlag_Hgu.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Lansering%2011%20november/Figurgrunnlag_Hgu.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nifu-my.sharepoint.com/personal/espen_solberg_nifu_no/Documents/Documents/Norge%20uten%20utlandet.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nifu-my.sharepoint.com/personal/espen_solberg_nifu_no/Documents/Documents/Norge%20uten%20utlandet.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nifu-my.sharepoint.com/personal/espen_solberg_nifu_no/Documents/Documents/Norge%20uten%20utlandet.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nifu-my.sharepoint.com/personal/espen_solberg_nifu_no/Documents/Documents/Norge%20uten%20utlandet.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nifu-my.sharepoint.com/personal/espen_solberg_nifu_no/Documents/Documents/Norge%20uten%20utlandet.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nifu-my.sharepoint.com/personal/espen_solberg_nifu_no/Documents/Documents/Norge%20uten%20utlandet.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Lansering%2011%20november/Int%20FoU%20figurer%20lansering.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nifu-my.sharepoint.com/personal/espen_solberg_nifu_no/Documents/Documents/Norge%20uten%20utlandet.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nifu-my.sharepoint.com/personal/espen_solberg_nifu_no/Documents/Documents/Norge%20uten%20utlandet.xlsx"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xml"/></Relationships>
</file>

<file path=ppt/charts/_rels/chart32.xml.rels><?xml version="1.0" encoding="UTF-8" standalone="yes"?>
<Relationships xmlns="http://schemas.openxmlformats.org/package/2006/relationships"><Relationship Id="rId3" Type="http://schemas.openxmlformats.org/officeDocument/2006/relationships/oleObject" Target="https://nifu-my.sharepoint.com/personal/espen_solberg_nifu_no/Documents/Documents/Norge%20uten%20utlandet.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nifu-my.sharepoint.com/personal/espen_solberg_nifu_no/Documents/Documents/Norge%20uten%20utlandet.xlsx" TargetMode="External"/><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Lansering%2011%20november/Int%20FoU%20figurer%20lanser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Bidrag/Kap%202%20int%20FoU/Figurer%20kap%202%20til%20Forskningsr&#229;d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Bidrag/Kap%202%20int%20FoU/Figurer%20kap%202%20til%20Forskningsr&#229;det.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kw\Statistisk%20sentralbyr&#229;\Seksjon%20for%20n&#230;ringslivets%20utvikling%20-%20Indikatorrapporten%20-%20Indikatorrapporten\Indikatorrapporten%202024\Bidrag\Kap%202%20int%20FoU\Figurer%20kap%202n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Bidrag/Kap%202%20int%20FoU/Figurer%20kap%202%20til%20Forskningsr&#229;de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sbno.sharepoint.com/sites/Seksjonfornringslivetsutvikling-Indikatorrapporten/Shared%20Documents/Indikatorrapporten/Indikatorrapporten%202024/Bidrag/Kap%202%20int%20FoU/Figurer%20kap%202n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062478603218075E-2"/>
          <c:y val="0.11332446405810333"/>
          <c:w val="0.69522100498307282"/>
          <c:h val="0.82015591633004858"/>
        </c:manualLayout>
      </c:layout>
      <c:lineChart>
        <c:grouping val="standard"/>
        <c:varyColors val="0"/>
        <c:ser>
          <c:idx val="0"/>
          <c:order val="0"/>
          <c:tx>
            <c:strRef>
              <c:f>'Figur 2.1e'!$B$4</c:f>
              <c:strCache>
                <c:ptCount val="1"/>
                <c:pt idx="0">
                  <c:v>USA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'Figur 2.1e'!$A$5:$A$16</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'Figur 2.1e'!$B$5:$B$16</c:f>
              <c:numCache>
                <c:formatCode>#,##0</c:formatCode>
                <c:ptCount val="12"/>
                <c:pt idx="0">
                  <c:v>454367.61373830831</c:v>
                </c:pt>
                <c:pt idx="1">
                  <c:v>453683.81303384755</c:v>
                </c:pt>
                <c:pt idx="2">
                  <c:v>467311.88870707894</c:v>
                </c:pt>
                <c:pt idx="3">
                  <c:v>481397.49499182508</c:v>
                </c:pt>
                <c:pt idx="4">
                  <c:v>507372</c:v>
                </c:pt>
                <c:pt idx="5">
                  <c:v>528429.21835887001</c:v>
                </c:pt>
                <c:pt idx="6">
                  <c:v>550349.5655418497</c:v>
                </c:pt>
                <c:pt idx="7">
                  <c:v>587678.57537308231</c:v>
                </c:pt>
                <c:pt idx="8">
                  <c:v>633708.77881295152</c:v>
                </c:pt>
                <c:pt idx="9">
                  <c:v>674351.00071571767</c:v>
                </c:pt>
                <c:pt idx="10">
                  <c:v>725643.65119646839</c:v>
                </c:pt>
                <c:pt idx="11">
                  <c:v>761582.94602074765</c:v>
                </c:pt>
              </c:numCache>
            </c:numRef>
          </c:val>
          <c:smooth val="0"/>
          <c:extLst>
            <c:ext xmlns:c16="http://schemas.microsoft.com/office/drawing/2014/chart" uri="{C3380CC4-5D6E-409C-BE32-E72D297353CC}">
              <c16:uniqueId val="{00000000-4B43-4F0D-8327-B64BBE796857}"/>
            </c:ext>
          </c:extLst>
        </c:ser>
        <c:ser>
          <c:idx val="1"/>
          <c:order val="1"/>
          <c:tx>
            <c:strRef>
              <c:f>'Figur 2.1e'!$C$4</c:f>
              <c:strCache>
                <c:ptCount val="1"/>
                <c:pt idx="0">
                  <c:v>Kina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'Figur 2.1e'!$A$5:$A$16</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'Figur 2.1e'!$C$5:$C$16</c:f>
              <c:numCache>
                <c:formatCode>#,##0</c:formatCode>
                <c:ptCount val="12"/>
                <c:pt idx="0">
                  <c:v>242633.07740250713</c:v>
                </c:pt>
                <c:pt idx="1">
                  <c:v>281087.56095558894</c:v>
                </c:pt>
                <c:pt idx="2">
                  <c:v>316497.27514146472</c:v>
                </c:pt>
                <c:pt idx="3">
                  <c:v>344180.77570819668</c:v>
                </c:pt>
                <c:pt idx="4">
                  <c:v>374714.49537598755</c:v>
                </c:pt>
                <c:pt idx="5">
                  <c:v>408809.27490528906</c:v>
                </c:pt>
                <c:pt idx="6">
                  <c:v>440478.49387465045</c:v>
                </c:pt>
                <c:pt idx="7">
                  <c:v>475664.73346259375</c:v>
                </c:pt>
                <c:pt idx="8">
                  <c:v>529261.98032337171</c:v>
                </c:pt>
                <c:pt idx="9">
                  <c:v>579298.96222110593</c:v>
                </c:pt>
                <c:pt idx="10">
                  <c:v>635011.82962073502</c:v>
                </c:pt>
                <c:pt idx="11">
                  <c:v>686693.06326557882</c:v>
                </c:pt>
              </c:numCache>
            </c:numRef>
          </c:val>
          <c:smooth val="0"/>
          <c:extLst>
            <c:ext xmlns:c16="http://schemas.microsoft.com/office/drawing/2014/chart" uri="{C3380CC4-5D6E-409C-BE32-E72D297353CC}">
              <c16:uniqueId val="{00000001-4B43-4F0D-8327-B64BBE796857}"/>
            </c:ext>
          </c:extLst>
        </c:ser>
        <c:ser>
          <c:idx val="2"/>
          <c:order val="2"/>
          <c:tx>
            <c:strRef>
              <c:f>'Figur 2.1e'!$D$4</c:f>
              <c:strCache>
                <c:ptCount val="1"/>
                <c:pt idx="0">
                  <c:v>EU27</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'Figur 2.1e'!$A$5:$A$16</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'Figur 2.1e'!$D$5:$D$16</c:f>
              <c:numCache>
                <c:formatCode>#,##0</c:formatCode>
                <c:ptCount val="12"/>
                <c:pt idx="0">
                  <c:v>313950.69663507515</c:v>
                </c:pt>
                <c:pt idx="1">
                  <c:v>321134.88050813391</c:v>
                </c:pt>
                <c:pt idx="2">
                  <c:v>323258.72952656983</c:v>
                </c:pt>
                <c:pt idx="3">
                  <c:v>332073.19895258627</c:v>
                </c:pt>
                <c:pt idx="4">
                  <c:v>340526.18809245765</c:v>
                </c:pt>
                <c:pt idx="5">
                  <c:v>345484.11517942994</c:v>
                </c:pt>
                <c:pt idx="6">
                  <c:v>362532.96469017345</c:v>
                </c:pt>
                <c:pt idx="7">
                  <c:v>377524.16117303423</c:v>
                </c:pt>
                <c:pt idx="8">
                  <c:v>392173.89431772759</c:v>
                </c:pt>
                <c:pt idx="9">
                  <c:v>382739.09869924007</c:v>
                </c:pt>
                <c:pt idx="10">
                  <c:v>399596.4776912969</c:v>
                </c:pt>
                <c:pt idx="11">
                  <c:v>408311.8166115908</c:v>
                </c:pt>
              </c:numCache>
            </c:numRef>
          </c:val>
          <c:smooth val="0"/>
          <c:extLst>
            <c:ext xmlns:c16="http://schemas.microsoft.com/office/drawing/2014/chart" uri="{C3380CC4-5D6E-409C-BE32-E72D297353CC}">
              <c16:uniqueId val="{00000002-4B43-4F0D-8327-B64BBE796857}"/>
            </c:ext>
          </c:extLst>
        </c:ser>
        <c:ser>
          <c:idx val="3"/>
          <c:order val="3"/>
          <c:tx>
            <c:strRef>
              <c:f>'Figur 2.1e'!$E$4</c:f>
              <c:strCache>
                <c:ptCount val="1"/>
                <c:pt idx="0">
                  <c:v>Tyskland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'Figur 2.1e'!$A$5:$A$16</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'Figur 2.1e'!$E$5:$E$16</c:f>
              <c:numCache>
                <c:formatCode>#,##0</c:formatCode>
                <c:ptCount val="12"/>
                <c:pt idx="0">
                  <c:v>104287.33076731526</c:v>
                </c:pt>
                <c:pt idx="1">
                  <c:v>107564.73240832934</c:v>
                </c:pt>
                <c:pt idx="2">
                  <c:v>106323.26115924797</c:v>
                </c:pt>
                <c:pt idx="3">
                  <c:v>110276.3263913735</c:v>
                </c:pt>
                <c:pt idx="4">
                  <c:v>114097.56357304573</c:v>
                </c:pt>
                <c:pt idx="5">
                  <c:v>116904.24078141362</c:v>
                </c:pt>
                <c:pt idx="6">
                  <c:v>124393.85361386297</c:v>
                </c:pt>
                <c:pt idx="7">
                  <c:v>128211.82225802634</c:v>
                </c:pt>
                <c:pt idx="8">
                  <c:v>131961.7786642407</c:v>
                </c:pt>
                <c:pt idx="9">
                  <c:v>125483.22095820788</c:v>
                </c:pt>
                <c:pt idx="10">
                  <c:v>129348.45179309018</c:v>
                </c:pt>
                <c:pt idx="11">
                  <c:v>131833.5507544</c:v>
                </c:pt>
              </c:numCache>
            </c:numRef>
          </c:val>
          <c:smooth val="0"/>
          <c:extLst>
            <c:ext xmlns:c16="http://schemas.microsoft.com/office/drawing/2014/chart" uri="{C3380CC4-5D6E-409C-BE32-E72D297353CC}">
              <c16:uniqueId val="{00000003-4B43-4F0D-8327-B64BBE796857}"/>
            </c:ext>
          </c:extLst>
        </c:ser>
        <c:ser>
          <c:idx val="4"/>
          <c:order val="4"/>
          <c:tx>
            <c:strRef>
              <c:f>'Figur 2.1e'!$F$4</c:f>
              <c:strCache>
                <c:ptCount val="1"/>
                <c:pt idx="0">
                  <c:v>Japan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'Figur 2.1e'!$A$5:$A$16</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'Figur 2.1e'!$F$5:$F$16</c:f>
              <c:numCache>
                <c:formatCode>#,##0</c:formatCode>
                <c:ptCount val="12"/>
                <c:pt idx="0">
                  <c:v>158238.56270932924</c:v>
                </c:pt>
                <c:pt idx="1">
                  <c:v>158829.47359039422</c:v>
                </c:pt>
                <c:pt idx="2">
                  <c:v>167387.09845866088</c:v>
                </c:pt>
                <c:pt idx="3">
                  <c:v>172435.57947277676</c:v>
                </c:pt>
                <c:pt idx="4">
                  <c:v>168514.03199237862</c:v>
                </c:pt>
                <c:pt idx="5">
                  <c:v>162761.26018587369</c:v>
                </c:pt>
                <c:pt idx="6">
                  <c:v>168668.18635248696</c:v>
                </c:pt>
                <c:pt idx="7">
                  <c:v>172586.21093761607</c:v>
                </c:pt>
                <c:pt idx="8">
                  <c:v>171840.93590987357</c:v>
                </c:pt>
                <c:pt idx="9">
                  <c:v>167086.16221263492</c:v>
                </c:pt>
                <c:pt idx="10">
                  <c:v>172002.57130670836</c:v>
                </c:pt>
                <c:pt idx="11">
                  <c:v>180459.42618592078</c:v>
                </c:pt>
              </c:numCache>
            </c:numRef>
          </c:val>
          <c:smooth val="0"/>
          <c:extLst>
            <c:ext xmlns:c16="http://schemas.microsoft.com/office/drawing/2014/chart" uri="{C3380CC4-5D6E-409C-BE32-E72D297353CC}">
              <c16:uniqueId val="{00000004-4B43-4F0D-8327-B64BBE796857}"/>
            </c:ext>
          </c:extLst>
        </c:ser>
        <c:ser>
          <c:idx val="5"/>
          <c:order val="5"/>
          <c:tx>
            <c:strRef>
              <c:f>'Figur 2.1e'!$G$4</c:f>
              <c:strCache>
                <c:ptCount val="1"/>
                <c:pt idx="0">
                  <c:v>Sør-Korea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'Figur 2.1e'!$A$5:$A$16</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'Figur 2.1e'!$G$5:$G$16</c:f>
              <c:numCache>
                <c:formatCode>#,##0</c:formatCode>
                <c:ptCount val="12"/>
                <c:pt idx="0">
                  <c:v>61963.402098787818</c:v>
                </c:pt>
                <c:pt idx="1">
                  <c:v>68017.046926152936</c:v>
                </c:pt>
                <c:pt idx="2">
                  <c:v>72007.189139608949</c:v>
                </c:pt>
                <c:pt idx="3">
                  <c:v>76694.708663968762</c:v>
                </c:pt>
                <c:pt idx="4">
                  <c:v>76922.040370230039</c:v>
                </c:pt>
                <c:pt idx="5">
                  <c:v>79364.747127180366</c:v>
                </c:pt>
                <c:pt idx="6">
                  <c:v>88135.828288657969</c:v>
                </c:pt>
                <c:pt idx="7">
                  <c:v>95437.665942901163</c:v>
                </c:pt>
                <c:pt idx="8">
                  <c:v>99970.920846718975</c:v>
                </c:pt>
                <c:pt idx="9">
                  <c:v>102880.45893911016</c:v>
                </c:pt>
                <c:pt idx="10">
                  <c:v>109863.75827991181</c:v>
                </c:pt>
                <c:pt idx="11">
                  <c:v>119643.78303462759</c:v>
                </c:pt>
              </c:numCache>
            </c:numRef>
          </c:val>
          <c:smooth val="0"/>
          <c:extLst>
            <c:ext xmlns:c16="http://schemas.microsoft.com/office/drawing/2014/chart" uri="{C3380CC4-5D6E-409C-BE32-E72D297353CC}">
              <c16:uniqueId val="{00000005-4B43-4F0D-8327-B64BBE796857}"/>
            </c:ext>
          </c:extLst>
        </c:ser>
        <c:ser>
          <c:idx val="6"/>
          <c:order val="6"/>
          <c:tx>
            <c:strRef>
              <c:f>'Figur 2.1e'!$H$4</c:f>
              <c:strCache>
                <c:ptCount val="1"/>
                <c:pt idx="0">
                  <c:v>Storbritannia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'Figur 2.1e'!$A$5:$A$16</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'Figur 2.1e'!$H$5:$H$16</c:f>
              <c:numCache>
                <c:formatCode>#,##0</c:formatCode>
                <c:ptCount val="12"/>
                <c:pt idx="0">
                  <c:v>41807.490543779015</c:v>
                </c:pt>
                <c:pt idx="1">
                  <c:v>40611.930683514525</c:v>
                </c:pt>
                <c:pt idx="2">
                  <c:v>42522.476540988398</c:v>
                </c:pt>
                <c:pt idx="3">
                  <c:v>61313.211638584071</c:v>
                </c:pt>
                <c:pt idx="4">
                  <c:v>62972.814500124616</c:v>
                </c:pt>
                <c:pt idx="5">
                  <c:v>65447.718961043814</c:v>
                </c:pt>
                <c:pt idx="6">
                  <c:v>67344.636182221657</c:v>
                </c:pt>
                <c:pt idx="7">
                  <c:v>79599.926956620911</c:v>
                </c:pt>
                <c:pt idx="8">
                  <c:v>79699.929093572326</c:v>
                </c:pt>
                <c:pt idx="9">
                  <c:v>78612.705627938936</c:v>
                </c:pt>
                <c:pt idx="10">
                  <c:v>84219.355899512637</c:v>
                </c:pt>
              </c:numCache>
            </c:numRef>
          </c:val>
          <c:smooth val="0"/>
          <c:extLst>
            <c:ext xmlns:c16="http://schemas.microsoft.com/office/drawing/2014/chart" uri="{C3380CC4-5D6E-409C-BE32-E72D297353CC}">
              <c16:uniqueId val="{00000006-4B43-4F0D-8327-B64BBE796857}"/>
            </c:ext>
          </c:extLst>
        </c:ser>
        <c:dLbls>
          <c:showLegendKey val="0"/>
          <c:showVal val="0"/>
          <c:showCatName val="0"/>
          <c:showSerName val="0"/>
          <c:showPercent val="0"/>
          <c:showBubbleSize val="0"/>
        </c:dLbls>
        <c:marker val="1"/>
        <c:smooth val="0"/>
        <c:axId val="1635112351"/>
        <c:axId val="1251915103"/>
      </c:lineChart>
      <c:catAx>
        <c:axId val="1635112351"/>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nb-NO" sz="1600"/>
                  <a:t>Mill. PPP$</a:t>
                </a:r>
              </a:p>
            </c:rich>
          </c:tx>
          <c:layout>
            <c:manualLayout>
              <c:xMode val="edge"/>
              <c:yMode val="edge"/>
              <c:x val="4.263772820075836E-4"/>
              <c:y val="4.585681130500785E-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251915103"/>
        <c:crosses val="autoZero"/>
        <c:auto val="1"/>
        <c:lblAlgn val="ctr"/>
        <c:lblOffset val="100"/>
        <c:noMultiLvlLbl val="0"/>
      </c:catAx>
      <c:valAx>
        <c:axId val="12519151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635112351"/>
        <c:crosses val="autoZero"/>
        <c:crossBetween val="between"/>
      </c:valAx>
      <c:spPr>
        <a:noFill/>
        <a:ln>
          <a:noFill/>
        </a:ln>
        <a:effectLst/>
      </c:spPr>
    </c:plotArea>
    <c:legend>
      <c:legendPos val="b"/>
      <c:layout>
        <c:manualLayout>
          <c:xMode val="edge"/>
          <c:yMode val="edge"/>
          <c:x val="0.77991805868940867"/>
          <c:y val="5.6906540686287414E-2"/>
          <c:w val="0.22008194131059125"/>
          <c:h val="0.9430934593137125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'https://ssbno-my.sharepoint.com/personal/ryh_ssb_no/Documents/Dokumenter/Indikatorrapporten/[Datagrunnlag seksjonsseminar.xlsx]Utgifter egenutført'!$B$5</c:f>
              <c:strCache>
                <c:ptCount val="1"/>
                <c:pt idx="0">
                  <c:v>Industri</c:v>
                </c:pt>
              </c:strCache>
            </c:strRef>
          </c:tx>
          <c:spPr>
            <a:solidFill>
              <a:schemeClr val="accent1"/>
            </a:solidFill>
            <a:ln>
              <a:noFill/>
            </a:ln>
            <a:effectLst/>
          </c:spPr>
          <c:cat>
            <c:strRef>
              <c:f>'https://ssbno-my.sharepoint.com/personal/ryh_ssb_no/Documents/Dokumenter/Indikatorrapporten/[Datagrunnlag seksjonsseminar.xlsx]Utgifter egenutført'!$C$4:$N$4</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'https://ssbno-my.sharepoint.com/personal/ryh_ssb_no/Documents/Dokumenter/Indikatorrapporten/[Datagrunnlag seksjonsseminar.xlsx]Utgifter egenutført'!$C$5:$N$5</c:f>
              <c:numCache>
                <c:formatCode>General</c:formatCode>
                <c:ptCount val="12"/>
                <c:pt idx="0">
                  <c:v>8754</c:v>
                </c:pt>
                <c:pt idx="1">
                  <c:v>8813</c:v>
                </c:pt>
                <c:pt idx="2">
                  <c:v>9347</c:v>
                </c:pt>
                <c:pt idx="3">
                  <c:v>10092</c:v>
                </c:pt>
                <c:pt idx="4">
                  <c:v>9749</c:v>
                </c:pt>
                <c:pt idx="5">
                  <c:v>10103</c:v>
                </c:pt>
                <c:pt idx="6">
                  <c:v>10109</c:v>
                </c:pt>
                <c:pt idx="7">
                  <c:v>10378</c:v>
                </c:pt>
                <c:pt idx="8">
                  <c:v>10406</c:v>
                </c:pt>
                <c:pt idx="9">
                  <c:v>10331</c:v>
                </c:pt>
                <c:pt idx="10">
                  <c:v>11131</c:v>
                </c:pt>
                <c:pt idx="11" formatCode="0">
                  <c:v>11069.0625</c:v>
                </c:pt>
              </c:numCache>
            </c:numRef>
          </c:val>
          <c:extLst>
            <c:ext xmlns:c16="http://schemas.microsoft.com/office/drawing/2014/chart" uri="{C3380CC4-5D6E-409C-BE32-E72D297353CC}">
              <c16:uniqueId val="{00000000-1994-4E4A-807C-215D76BA2162}"/>
            </c:ext>
          </c:extLst>
        </c:ser>
        <c:ser>
          <c:idx val="1"/>
          <c:order val="1"/>
          <c:tx>
            <c:strRef>
              <c:f>'https://ssbno-my.sharepoint.com/personal/ryh_ssb_no/Documents/Dokumenter/Indikatorrapporten/[Datagrunnlag seksjonsseminar.xlsx]Utgifter egenutført'!$B$6</c:f>
              <c:strCache>
                <c:ptCount val="1"/>
                <c:pt idx="0">
                  <c:v>Tjenesteytende næringer</c:v>
                </c:pt>
              </c:strCache>
            </c:strRef>
          </c:tx>
          <c:spPr>
            <a:solidFill>
              <a:schemeClr val="accent2"/>
            </a:solidFill>
            <a:ln>
              <a:noFill/>
            </a:ln>
            <a:effectLst/>
          </c:spPr>
          <c:cat>
            <c:strRef>
              <c:f>'https://ssbno-my.sharepoint.com/personal/ryh_ssb_no/Documents/Dokumenter/Indikatorrapporten/[Datagrunnlag seksjonsseminar.xlsx]Utgifter egenutført'!$C$4:$N$4</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'https://ssbno-my.sharepoint.com/personal/ryh_ssb_no/Documents/Dokumenter/Indikatorrapporten/[Datagrunnlag seksjonsseminar.xlsx]Utgifter egenutført'!$C$6:$N$6</c:f>
              <c:numCache>
                <c:formatCode>General</c:formatCode>
                <c:ptCount val="12"/>
                <c:pt idx="0">
                  <c:v>11818</c:v>
                </c:pt>
                <c:pt idx="1">
                  <c:v>12014</c:v>
                </c:pt>
                <c:pt idx="2">
                  <c:v>13142</c:v>
                </c:pt>
                <c:pt idx="3">
                  <c:v>14530</c:v>
                </c:pt>
                <c:pt idx="4">
                  <c:v>15688</c:v>
                </c:pt>
                <c:pt idx="5">
                  <c:v>17083</c:v>
                </c:pt>
                <c:pt idx="6">
                  <c:v>16623</c:v>
                </c:pt>
                <c:pt idx="7">
                  <c:v>17829</c:v>
                </c:pt>
                <c:pt idx="8">
                  <c:v>19033</c:v>
                </c:pt>
                <c:pt idx="9">
                  <c:v>19577</c:v>
                </c:pt>
                <c:pt idx="10">
                  <c:v>20377</c:v>
                </c:pt>
                <c:pt idx="11" formatCode="0">
                  <c:v>21473.59375</c:v>
                </c:pt>
              </c:numCache>
            </c:numRef>
          </c:val>
          <c:extLst>
            <c:ext xmlns:c16="http://schemas.microsoft.com/office/drawing/2014/chart" uri="{C3380CC4-5D6E-409C-BE32-E72D297353CC}">
              <c16:uniqueId val="{00000001-1994-4E4A-807C-215D76BA2162}"/>
            </c:ext>
          </c:extLst>
        </c:ser>
        <c:ser>
          <c:idx val="2"/>
          <c:order val="2"/>
          <c:tx>
            <c:strRef>
              <c:f>'https://ssbno-my.sharepoint.com/personal/ryh_ssb_no/Documents/Dokumenter/Indikatorrapporten/[Datagrunnlag seksjonsseminar.xlsx]Utgifter egenutført'!$B$7</c:f>
              <c:strCache>
                <c:ptCount val="1"/>
                <c:pt idx="0">
                  <c:v>Andre næringer</c:v>
                </c:pt>
              </c:strCache>
            </c:strRef>
          </c:tx>
          <c:spPr>
            <a:solidFill>
              <a:schemeClr val="accent3"/>
            </a:solidFill>
            <a:ln>
              <a:noFill/>
            </a:ln>
            <a:effectLst/>
          </c:spPr>
          <c:cat>
            <c:strRef>
              <c:f>'https://ssbno-my.sharepoint.com/personal/ryh_ssb_no/Documents/Dokumenter/Indikatorrapporten/[Datagrunnlag seksjonsseminar.xlsx]Utgifter egenutført'!$C$4:$N$4</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'https://ssbno-my.sharepoint.com/personal/ryh_ssb_no/Documents/Dokumenter/Indikatorrapporten/[Datagrunnlag seksjonsseminar.xlsx]Utgifter egenutført'!$C$7:$N$7</c:f>
              <c:numCache>
                <c:formatCode>General</c:formatCode>
                <c:ptCount val="12"/>
                <c:pt idx="0">
                  <c:v>2455</c:v>
                </c:pt>
                <c:pt idx="1">
                  <c:v>2918</c:v>
                </c:pt>
                <c:pt idx="2">
                  <c:v>2983</c:v>
                </c:pt>
                <c:pt idx="3">
                  <c:v>3161</c:v>
                </c:pt>
                <c:pt idx="4">
                  <c:v>3418</c:v>
                </c:pt>
                <c:pt idx="5">
                  <c:v>3532</c:v>
                </c:pt>
                <c:pt idx="6">
                  <c:v>3797</c:v>
                </c:pt>
                <c:pt idx="7">
                  <c:v>3873</c:v>
                </c:pt>
                <c:pt idx="8">
                  <c:v>3457</c:v>
                </c:pt>
                <c:pt idx="9">
                  <c:v>3605</c:v>
                </c:pt>
                <c:pt idx="10">
                  <c:v>3829</c:v>
                </c:pt>
                <c:pt idx="11" formatCode="0">
                  <c:v>4273.515625</c:v>
                </c:pt>
              </c:numCache>
            </c:numRef>
          </c:val>
          <c:extLst>
            <c:ext xmlns:c16="http://schemas.microsoft.com/office/drawing/2014/chart" uri="{C3380CC4-5D6E-409C-BE32-E72D297353CC}">
              <c16:uniqueId val="{00000002-1994-4E4A-807C-215D76BA2162}"/>
            </c:ext>
          </c:extLst>
        </c:ser>
        <c:dLbls>
          <c:showLegendKey val="0"/>
          <c:showVal val="0"/>
          <c:showCatName val="0"/>
          <c:showSerName val="0"/>
          <c:showPercent val="0"/>
          <c:showBubbleSize val="0"/>
        </c:dLbls>
        <c:axId val="239917063"/>
        <c:axId val="344572423"/>
      </c:areaChart>
      <c:catAx>
        <c:axId val="23991706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344572423"/>
        <c:crosses val="autoZero"/>
        <c:auto val="1"/>
        <c:lblAlgn val="ctr"/>
        <c:lblOffset val="100"/>
        <c:noMultiLvlLbl val="0"/>
      </c:catAx>
      <c:valAx>
        <c:axId val="344572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23991706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zero"/>
    <c:showDLblsOverMax val="0"/>
  </c:chart>
  <c:spPr>
    <a:noFill/>
    <a:ln>
      <a:noFill/>
    </a:ln>
    <a:effectLst/>
  </c:spPr>
  <c:txPr>
    <a:bodyPr/>
    <a:lstStyle/>
    <a:p>
      <a:pPr>
        <a:defRPr sz="1600"/>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85870370370371"/>
          <c:y val="2.9850427350427349E-2"/>
          <c:w val="0.46917453703703704"/>
          <c:h val="0.7873700396825396"/>
        </c:manualLayout>
      </c:layout>
      <c:barChart>
        <c:barDir val="bar"/>
        <c:grouping val="clustered"/>
        <c:varyColors val="0"/>
        <c:ser>
          <c:idx val="0"/>
          <c:order val="0"/>
          <c:tx>
            <c:strRef>
              <c:f>'https://forskningsradet.sharepoint.com/sites/Indikatorrapporten-Redaksjonskomiteen/Shared Documents/Redaksjonskomiteen/2024/Tallgrunnlag/Kapittel 1/[Figurer_kap1.2.xlsx]1.2c'!$C$2</c:f>
              <c:strCache>
                <c:ptCount val="1"/>
                <c:pt idx="0">
                  <c:v>2022</c:v>
                </c:pt>
              </c:strCache>
            </c:strRef>
          </c:tx>
          <c:spPr>
            <a:solidFill>
              <a:schemeClr val="accent1"/>
            </a:solidFill>
            <a:ln>
              <a:noFill/>
            </a:ln>
            <a:effectLst/>
          </c:spPr>
          <c:invertIfNegative val="0"/>
          <c:cat>
            <c:strRef>
              <c:f>'https://forskningsradet.sharepoint.com/sites/Indikatorrapporten-Redaksjonskomiteen/Shared Documents/Redaksjonskomiteen/2024/Tallgrunnlag/Kapittel 1/[Figurer_kap1.2.xlsx]1.2c'!$B$3:$B$15</c:f>
              <c:strCache>
                <c:ptCount val="13"/>
                <c:pt idx="0">
                  <c:v>Film- og TV-prod., musikkutgivelse, radio- og fjernsynskringkasting</c:v>
                </c:pt>
                <c:pt idx="1">
                  <c:v>Annen forretningsmessig tj.yting</c:v>
                </c:pt>
                <c:pt idx="2">
                  <c:v>Transport og lagring</c:v>
                </c:pt>
                <c:pt idx="3">
                  <c:v>Annen faglig/vit.skap./tekn. virks.</c:v>
                </c:pt>
                <c:pt idx="4">
                  <c:v>Hovedkontortjen. og adm. rådgivning</c:v>
                </c:pt>
                <c:pt idx="5">
                  <c:v>Telekommunikasjon</c:v>
                </c:pt>
                <c:pt idx="6">
                  <c:v>Informasjonstjenester</c:v>
                </c:pt>
                <c:pt idx="7">
                  <c:v>Agentur- og engroshandel</c:v>
                </c:pt>
                <c:pt idx="8">
                  <c:v>Finansiering og forsikring</c:v>
                </c:pt>
                <c:pt idx="9">
                  <c:v>Forskning og utviklingsarbeid</c:v>
                </c:pt>
                <c:pt idx="10">
                  <c:v>Forlagsvirksomhet (inkl. utgivelse av programvare)</c:v>
                </c:pt>
                <c:pt idx="11">
                  <c:v>Arkitekter og tekniske konsulenter</c:v>
                </c:pt>
                <c:pt idx="12">
                  <c:v>IT-tjenester</c:v>
                </c:pt>
              </c:strCache>
            </c:strRef>
          </c:cat>
          <c:val>
            <c:numRef>
              <c:f>'https://forskningsradet.sharepoint.com/sites/Indikatorrapporten-Redaksjonskomiteen/Shared Documents/Redaksjonskomiteen/2024/Tallgrunnlag/Kapittel 1/[Figurer_kap1.2.xlsx]1.2c'!$C$3:$C$15</c:f>
              <c:numCache>
                <c:formatCode>#,##0</c:formatCode>
                <c:ptCount val="13"/>
                <c:pt idx="0">
                  <c:v>15.2</c:v>
                </c:pt>
                <c:pt idx="1">
                  <c:v>53.7</c:v>
                </c:pt>
                <c:pt idx="2">
                  <c:v>357.1</c:v>
                </c:pt>
                <c:pt idx="3">
                  <c:v>362.7</c:v>
                </c:pt>
                <c:pt idx="4">
                  <c:v>522.1</c:v>
                </c:pt>
                <c:pt idx="5">
                  <c:v>558.20000000000005</c:v>
                </c:pt>
                <c:pt idx="6">
                  <c:v>596.6</c:v>
                </c:pt>
                <c:pt idx="7">
                  <c:v>992.3</c:v>
                </c:pt>
                <c:pt idx="8">
                  <c:v>2009.6</c:v>
                </c:pt>
                <c:pt idx="9">
                  <c:v>2124.4</c:v>
                </c:pt>
                <c:pt idx="10">
                  <c:v>3234.6</c:v>
                </c:pt>
                <c:pt idx="11">
                  <c:v>4407.8999999999996</c:v>
                </c:pt>
                <c:pt idx="12">
                  <c:v>9485.4</c:v>
                </c:pt>
              </c:numCache>
            </c:numRef>
          </c:val>
          <c:extLst>
            <c:ext xmlns:c16="http://schemas.microsoft.com/office/drawing/2014/chart" uri="{C3380CC4-5D6E-409C-BE32-E72D297353CC}">
              <c16:uniqueId val="{00000000-BDDA-450A-A34F-0A9C8CC38DE8}"/>
            </c:ext>
          </c:extLst>
        </c:ser>
        <c:ser>
          <c:idx val="1"/>
          <c:order val="1"/>
          <c:tx>
            <c:strRef>
              <c:f>'https://forskningsradet.sharepoint.com/sites/Indikatorrapporten-Redaksjonskomiteen/Shared Documents/Redaksjonskomiteen/2024/Tallgrunnlag/Kapittel 1/[Figurer_kap1.2.xlsx]1.2c'!$D$2</c:f>
              <c:strCache>
                <c:ptCount val="1"/>
                <c:pt idx="0">
                  <c:v>2021</c:v>
                </c:pt>
              </c:strCache>
            </c:strRef>
          </c:tx>
          <c:spPr>
            <a:solidFill>
              <a:schemeClr val="accent2"/>
            </a:solidFill>
            <a:ln>
              <a:noFill/>
            </a:ln>
            <a:effectLst/>
          </c:spPr>
          <c:invertIfNegative val="0"/>
          <c:cat>
            <c:strRef>
              <c:f>'https://forskningsradet.sharepoint.com/sites/Indikatorrapporten-Redaksjonskomiteen/Shared Documents/Redaksjonskomiteen/2024/Tallgrunnlag/Kapittel 1/[Figurer_kap1.2.xlsx]1.2c'!$B$3:$B$15</c:f>
              <c:strCache>
                <c:ptCount val="13"/>
                <c:pt idx="0">
                  <c:v>Film- og TV-prod., musikkutgivelse, radio- og fjernsynskringkasting</c:v>
                </c:pt>
                <c:pt idx="1">
                  <c:v>Annen forretningsmessig tj.yting</c:v>
                </c:pt>
                <c:pt idx="2">
                  <c:v>Transport og lagring</c:v>
                </c:pt>
                <c:pt idx="3">
                  <c:v>Annen faglig/vit.skap./tekn. virks.</c:v>
                </c:pt>
                <c:pt idx="4">
                  <c:v>Hovedkontortjen. og adm. rådgivning</c:v>
                </c:pt>
                <c:pt idx="5">
                  <c:v>Telekommunikasjon</c:v>
                </c:pt>
                <c:pt idx="6">
                  <c:v>Informasjonstjenester</c:v>
                </c:pt>
                <c:pt idx="7">
                  <c:v>Agentur- og engroshandel</c:v>
                </c:pt>
                <c:pt idx="8">
                  <c:v>Finansiering og forsikring</c:v>
                </c:pt>
                <c:pt idx="9">
                  <c:v>Forskning og utviklingsarbeid</c:v>
                </c:pt>
                <c:pt idx="10">
                  <c:v>Forlagsvirksomhet (inkl. utgivelse av programvare)</c:v>
                </c:pt>
                <c:pt idx="11">
                  <c:v>Arkitekter og tekniske konsulenter</c:v>
                </c:pt>
                <c:pt idx="12">
                  <c:v>IT-tjenester</c:v>
                </c:pt>
              </c:strCache>
            </c:strRef>
          </c:cat>
          <c:val>
            <c:numRef>
              <c:f>'https://forskningsradet.sharepoint.com/sites/Indikatorrapporten-Redaksjonskomiteen/Shared Documents/Redaksjonskomiteen/2024/Tallgrunnlag/Kapittel 1/[Figurer_kap1.2.xlsx]1.2c'!$D$3:$D$15</c:f>
              <c:numCache>
                <c:formatCode>General</c:formatCode>
                <c:ptCount val="13"/>
                <c:pt idx="0">
                  <c:v>19.399999999999999</c:v>
                </c:pt>
                <c:pt idx="1">
                  <c:v>52.8</c:v>
                </c:pt>
                <c:pt idx="2">
                  <c:v>341.8</c:v>
                </c:pt>
                <c:pt idx="3">
                  <c:v>360.1</c:v>
                </c:pt>
                <c:pt idx="4">
                  <c:v>542.20000000000005</c:v>
                </c:pt>
                <c:pt idx="5">
                  <c:v>732.4</c:v>
                </c:pt>
                <c:pt idx="6">
                  <c:v>501.4</c:v>
                </c:pt>
                <c:pt idx="7">
                  <c:v>750</c:v>
                </c:pt>
                <c:pt idx="8">
                  <c:v>2127.1999999999998</c:v>
                </c:pt>
                <c:pt idx="9">
                  <c:v>1675</c:v>
                </c:pt>
                <c:pt idx="10">
                  <c:v>3299</c:v>
                </c:pt>
                <c:pt idx="11">
                  <c:v>3600</c:v>
                </c:pt>
                <c:pt idx="12">
                  <c:v>8395.9</c:v>
                </c:pt>
              </c:numCache>
            </c:numRef>
          </c:val>
          <c:extLst>
            <c:ext xmlns:c16="http://schemas.microsoft.com/office/drawing/2014/chart" uri="{C3380CC4-5D6E-409C-BE32-E72D297353CC}">
              <c16:uniqueId val="{00000001-BDDA-450A-A34F-0A9C8CC38DE8}"/>
            </c:ext>
          </c:extLst>
        </c:ser>
        <c:dLbls>
          <c:showLegendKey val="0"/>
          <c:showVal val="0"/>
          <c:showCatName val="0"/>
          <c:showSerName val="0"/>
          <c:showPercent val="0"/>
          <c:showBubbleSize val="0"/>
        </c:dLbls>
        <c:gapWidth val="182"/>
        <c:axId val="6637679"/>
        <c:axId val="6638159"/>
      </c:barChart>
      <c:catAx>
        <c:axId val="66376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638159"/>
        <c:crosses val="autoZero"/>
        <c:auto val="1"/>
        <c:lblAlgn val="ctr"/>
        <c:lblOffset val="100"/>
        <c:noMultiLvlLbl val="0"/>
      </c:catAx>
      <c:valAx>
        <c:axId val="663815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Mill. kr</a:t>
                </a:r>
              </a:p>
            </c:rich>
          </c:tx>
          <c:layout>
            <c:manualLayout>
              <c:xMode val="edge"/>
              <c:yMode val="edge"/>
              <c:x val="0.87493555555555558"/>
              <c:y val="0.8917931623931625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6637679"/>
        <c:crosses val="autoZero"/>
        <c:crossBetween val="between"/>
      </c:valAx>
      <c:spPr>
        <a:noFill/>
        <a:ln>
          <a:noFill/>
        </a:ln>
        <a:effectLst/>
      </c:spPr>
    </c:plotArea>
    <c:legend>
      <c:legendPos val="b"/>
      <c:layout>
        <c:manualLayout>
          <c:xMode val="edge"/>
          <c:yMode val="edge"/>
          <c:x val="0.49045851851851852"/>
          <c:y val="0.92309551282051283"/>
          <c:w val="0.14608287037037038"/>
          <c:h val="6.876346153846153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54620370370372"/>
          <c:y val="2.9850427350427349E-2"/>
          <c:w val="0.6045112037037037"/>
          <c:h val="0.82381089743589753"/>
        </c:manualLayout>
      </c:layout>
      <c:barChart>
        <c:barDir val="bar"/>
        <c:grouping val="clustered"/>
        <c:varyColors val="0"/>
        <c:ser>
          <c:idx val="0"/>
          <c:order val="0"/>
          <c:tx>
            <c:strRef>
              <c:f>'https://forskningsradet.sharepoint.com/sites/Indikatorrapporten-Redaksjonskomiteen/Shared Documents/Redaksjonskomiteen/2024/Tallgrunnlag/Kapittel 1/[Figurer_kap1.2.xlsx]1.2d'!$C$2</c:f>
              <c:strCache>
                <c:ptCount val="1"/>
                <c:pt idx="0">
                  <c:v>2022</c:v>
                </c:pt>
              </c:strCache>
            </c:strRef>
          </c:tx>
          <c:spPr>
            <a:solidFill>
              <a:schemeClr val="accent1"/>
            </a:solidFill>
            <a:ln>
              <a:noFill/>
            </a:ln>
            <a:effectLst/>
          </c:spPr>
          <c:invertIfNegative val="0"/>
          <c:cat>
            <c:strRef>
              <c:f>'https://forskningsradet.sharepoint.com/sites/Indikatorrapporten-Redaksjonskomiteen/Shared Documents/Redaksjonskomiteen/2024/Tallgrunnlag/Kapittel 1/[Figurer_kap1.2.xlsx]1.2d'!$B$3:$B$22</c:f>
              <c:strCache>
                <c:ptCount val="20"/>
                <c:pt idx="0">
                  <c:v>Trykking, grafisk industri</c:v>
                </c:pt>
                <c:pt idx="1">
                  <c:v>Tekstilindustri</c:v>
                </c:pt>
                <c:pt idx="2">
                  <c:v>Beklednings-, lær- og lærvareindustri</c:v>
                </c:pt>
                <c:pt idx="3">
                  <c:v>Mineralproduktindustri</c:v>
                </c:pt>
                <c:pt idx="4">
                  <c:v>Møbelindustri</c:v>
                </c:pt>
                <c:pt idx="5">
                  <c:v>Trelast- og trevareindustri</c:v>
                </c:pt>
                <c:pt idx="6">
                  <c:v>Papir- og papirvareindustri</c:v>
                </c:pt>
                <c:pt idx="7">
                  <c:v>Gummivare- og plastindustri</c:v>
                </c:pt>
                <c:pt idx="8">
                  <c:v>Maskinreparasjon og -installasjon</c:v>
                </c:pt>
                <c:pt idx="9">
                  <c:v>Motorkjøretøyindustri</c:v>
                </c:pt>
                <c:pt idx="10">
                  <c:v>Annen industri</c:v>
                </c:pt>
                <c:pt idx="11">
                  <c:v>Transportmiddelindustri ellers (inkl. bygging av skip og oljeplattformer)</c:v>
                </c:pt>
                <c:pt idx="12">
                  <c:v>Farmasøytisk industri</c:v>
                </c:pt>
                <c:pt idx="13">
                  <c:v>Metallindustri</c:v>
                </c:pt>
                <c:pt idx="14">
                  <c:v>Næringsmiddel- og drikkevareindustri</c:v>
                </c:pt>
                <c:pt idx="15">
                  <c:v>Maskinindustri</c:v>
                </c:pt>
                <c:pt idx="16">
                  <c:v>Petroleums-, kullvare- og kjemisk industri</c:v>
                </c:pt>
                <c:pt idx="17">
                  <c:v>Elektroteknisk industri</c:v>
                </c:pt>
                <c:pt idx="18">
                  <c:v>Metallvareindustri</c:v>
                </c:pt>
                <c:pt idx="19">
                  <c:v>Data- og elektronisk industri</c:v>
                </c:pt>
              </c:strCache>
            </c:strRef>
          </c:cat>
          <c:val>
            <c:numRef>
              <c:f>'https://forskningsradet.sharepoint.com/sites/Indikatorrapporten-Redaksjonskomiteen/Shared Documents/Redaksjonskomiteen/2024/Tallgrunnlag/Kapittel 1/[Figurer_kap1.2.xlsx]1.2d'!$C$3:$C$22</c:f>
              <c:numCache>
                <c:formatCode>#,##0</c:formatCode>
                <c:ptCount val="20"/>
                <c:pt idx="0">
                  <c:v>36.299999999999997</c:v>
                </c:pt>
                <c:pt idx="1">
                  <c:v>37.1</c:v>
                </c:pt>
                <c:pt idx="2">
                  <c:v>39.799999999999997</c:v>
                </c:pt>
                <c:pt idx="3">
                  <c:v>159.5</c:v>
                </c:pt>
                <c:pt idx="4">
                  <c:v>168.1</c:v>
                </c:pt>
                <c:pt idx="5">
                  <c:v>173.9</c:v>
                </c:pt>
                <c:pt idx="6">
                  <c:v>184.3</c:v>
                </c:pt>
                <c:pt idx="7">
                  <c:v>252</c:v>
                </c:pt>
                <c:pt idx="8">
                  <c:v>301.8</c:v>
                </c:pt>
                <c:pt idx="9">
                  <c:v>316.8</c:v>
                </c:pt>
                <c:pt idx="10">
                  <c:v>326</c:v>
                </c:pt>
                <c:pt idx="11">
                  <c:v>351.6</c:v>
                </c:pt>
                <c:pt idx="12">
                  <c:v>510.2</c:v>
                </c:pt>
                <c:pt idx="13">
                  <c:v>543</c:v>
                </c:pt>
                <c:pt idx="14">
                  <c:v>1135</c:v>
                </c:pt>
                <c:pt idx="15">
                  <c:v>1466.5</c:v>
                </c:pt>
                <c:pt idx="16">
                  <c:v>1494</c:v>
                </c:pt>
                <c:pt idx="17">
                  <c:v>1719.6</c:v>
                </c:pt>
                <c:pt idx="18">
                  <c:v>1741.4</c:v>
                </c:pt>
                <c:pt idx="19">
                  <c:v>2689.1</c:v>
                </c:pt>
              </c:numCache>
            </c:numRef>
          </c:val>
          <c:extLst>
            <c:ext xmlns:c16="http://schemas.microsoft.com/office/drawing/2014/chart" uri="{C3380CC4-5D6E-409C-BE32-E72D297353CC}">
              <c16:uniqueId val="{00000000-600B-4A41-90EE-CBA84239FBAF}"/>
            </c:ext>
          </c:extLst>
        </c:ser>
        <c:ser>
          <c:idx val="1"/>
          <c:order val="1"/>
          <c:tx>
            <c:strRef>
              <c:f>'https://forskningsradet.sharepoint.com/sites/Indikatorrapporten-Redaksjonskomiteen/Shared Documents/Redaksjonskomiteen/2024/Tallgrunnlag/Kapittel 1/[Figurer_kap1.2.xlsx]1.2d'!$D$2</c:f>
              <c:strCache>
                <c:ptCount val="1"/>
                <c:pt idx="0">
                  <c:v>2021</c:v>
                </c:pt>
              </c:strCache>
            </c:strRef>
          </c:tx>
          <c:spPr>
            <a:solidFill>
              <a:schemeClr val="accent2"/>
            </a:solidFill>
            <a:ln>
              <a:noFill/>
            </a:ln>
            <a:effectLst/>
          </c:spPr>
          <c:invertIfNegative val="0"/>
          <c:cat>
            <c:strRef>
              <c:f>'https://forskningsradet.sharepoint.com/sites/Indikatorrapporten-Redaksjonskomiteen/Shared Documents/Redaksjonskomiteen/2024/Tallgrunnlag/Kapittel 1/[Figurer_kap1.2.xlsx]1.2d'!$B$3:$B$22</c:f>
              <c:strCache>
                <c:ptCount val="20"/>
                <c:pt idx="0">
                  <c:v>Trykking, grafisk industri</c:v>
                </c:pt>
                <c:pt idx="1">
                  <c:v>Tekstilindustri</c:v>
                </c:pt>
                <c:pt idx="2">
                  <c:v>Beklednings-, lær- og lærvareindustri</c:v>
                </c:pt>
                <c:pt idx="3">
                  <c:v>Mineralproduktindustri</c:v>
                </c:pt>
                <c:pt idx="4">
                  <c:v>Møbelindustri</c:v>
                </c:pt>
                <c:pt idx="5">
                  <c:v>Trelast- og trevareindustri</c:v>
                </c:pt>
                <c:pt idx="6">
                  <c:v>Papir- og papirvareindustri</c:v>
                </c:pt>
                <c:pt idx="7">
                  <c:v>Gummivare- og plastindustri</c:v>
                </c:pt>
                <c:pt idx="8">
                  <c:v>Maskinreparasjon og -installasjon</c:v>
                </c:pt>
                <c:pt idx="9">
                  <c:v>Motorkjøretøyindustri</c:v>
                </c:pt>
                <c:pt idx="10">
                  <c:v>Annen industri</c:v>
                </c:pt>
                <c:pt idx="11">
                  <c:v>Transportmiddelindustri ellers (inkl. bygging av skip og oljeplattformer)</c:v>
                </c:pt>
                <c:pt idx="12">
                  <c:v>Farmasøytisk industri</c:v>
                </c:pt>
                <c:pt idx="13">
                  <c:v>Metallindustri</c:v>
                </c:pt>
                <c:pt idx="14">
                  <c:v>Næringsmiddel- og drikkevareindustri</c:v>
                </c:pt>
                <c:pt idx="15">
                  <c:v>Maskinindustri</c:v>
                </c:pt>
                <c:pt idx="16">
                  <c:v>Petroleums-, kullvare- og kjemisk industri</c:v>
                </c:pt>
                <c:pt idx="17">
                  <c:v>Elektroteknisk industri</c:v>
                </c:pt>
                <c:pt idx="18">
                  <c:v>Metallvareindustri</c:v>
                </c:pt>
                <c:pt idx="19">
                  <c:v>Data- og elektronisk industri</c:v>
                </c:pt>
              </c:strCache>
            </c:strRef>
          </c:cat>
          <c:val>
            <c:numRef>
              <c:f>'https://forskningsradet.sharepoint.com/sites/Indikatorrapporten-Redaksjonskomiteen/Shared Documents/Redaksjonskomiteen/2024/Tallgrunnlag/Kapittel 1/[Figurer_kap1.2.xlsx]1.2d'!$D$3:$D$22</c:f>
              <c:numCache>
                <c:formatCode>General</c:formatCode>
                <c:ptCount val="20"/>
                <c:pt idx="0">
                  <c:v>55</c:v>
                </c:pt>
                <c:pt idx="1">
                  <c:v>36.4</c:v>
                </c:pt>
                <c:pt idx="2">
                  <c:v>46.7</c:v>
                </c:pt>
                <c:pt idx="3">
                  <c:v>134.9</c:v>
                </c:pt>
                <c:pt idx="4">
                  <c:v>151.19999999999999</c:v>
                </c:pt>
                <c:pt idx="5">
                  <c:v>159.4</c:v>
                </c:pt>
                <c:pt idx="6">
                  <c:v>166.7</c:v>
                </c:pt>
                <c:pt idx="7">
                  <c:v>293.10000000000002</c:v>
                </c:pt>
                <c:pt idx="8">
                  <c:v>296.60000000000002</c:v>
                </c:pt>
                <c:pt idx="9">
                  <c:v>172.5</c:v>
                </c:pt>
                <c:pt idx="10">
                  <c:v>325.2</c:v>
                </c:pt>
                <c:pt idx="11">
                  <c:v>340</c:v>
                </c:pt>
                <c:pt idx="12">
                  <c:v>466.1</c:v>
                </c:pt>
                <c:pt idx="13">
                  <c:v>530.20000000000005</c:v>
                </c:pt>
                <c:pt idx="14">
                  <c:v>1124.9000000000001</c:v>
                </c:pt>
                <c:pt idx="15">
                  <c:v>1601.9</c:v>
                </c:pt>
                <c:pt idx="16">
                  <c:v>1202.9000000000001</c:v>
                </c:pt>
                <c:pt idx="17">
                  <c:v>907.4</c:v>
                </c:pt>
                <c:pt idx="18">
                  <c:v>1568.5</c:v>
                </c:pt>
                <c:pt idx="19">
                  <c:v>2464.9</c:v>
                </c:pt>
              </c:numCache>
            </c:numRef>
          </c:val>
          <c:extLst>
            <c:ext xmlns:c16="http://schemas.microsoft.com/office/drawing/2014/chart" uri="{C3380CC4-5D6E-409C-BE32-E72D297353CC}">
              <c16:uniqueId val="{00000001-600B-4A41-90EE-CBA84239FBAF}"/>
            </c:ext>
          </c:extLst>
        </c:ser>
        <c:dLbls>
          <c:showLegendKey val="0"/>
          <c:showVal val="0"/>
          <c:showCatName val="0"/>
          <c:showSerName val="0"/>
          <c:showPercent val="0"/>
          <c:showBubbleSize val="0"/>
        </c:dLbls>
        <c:gapWidth val="100"/>
        <c:axId val="754140224"/>
        <c:axId val="754140704"/>
      </c:barChart>
      <c:catAx>
        <c:axId val="754140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754140704"/>
        <c:crosses val="autoZero"/>
        <c:auto val="1"/>
        <c:lblAlgn val="ctr"/>
        <c:lblOffset val="100"/>
        <c:noMultiLvlLbl val="0"/>
      </c:catAx>
      <c:valAx>
        <c:axId val="754140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Mill. kr</a:t>
                </a:r>
              </a:p>
            </c:rich>
          </c:tx>
          <c:layout>
            <c:manualLayout>
              <c:xMode val="edge"/>
              <c:yMode val="edge"/>
              <c:x val="0.88519879629629628"/>
              <c:y val="0.9297846153846154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754140224"/>
        <c:crosses val="autoZero"/>
        <c:crossBetween val="between"/>
      </c:valAx>
      <c:spPr>
        <a:noFill/>
        <a:ln>
          <a:noFill/>
        </a:ln>
        <a:effectLst/>
      </c:spPr>
    </c:plotArea>
    <c:legend>
      <c:legendPos val="b"/>
      <c:layout>
        <c:manualLayout>
          <c:xMode val="edge"/>
          <c:yMode val="edge"/>
          <c:x val="0.36345851851851846"/>
          <c:y val="0.93123653846153842"/>
          <c:w val="0.14608287037037038"/>
          <c:h val="6.876346153846153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575"/>
          <c:y val="2.9850427350427349E-2"/>
          <c:w val="0.52036203703703698"/>
          <c:h val="0.77496474358974354"/>
        </c:manualLayout>
      </c:layout>
      <c:barChart>
        <c:barDir val="bar"/>
        <c:grouping val="clustered"/>
        <c:varyColors val="0"/>
        <c:ser>
          <c:idx val="0"/>
          <c:order val="0"/>
          <c:tx>
            <c:strRef>
              <c:f>'https://forskningsradet.sharepoint.com/sites/Indikatorrapporten-Redaksjonskomiteen/Shared Documents/Redaksjonskomiteen/2024/Tallgrunnlag/Kapittel 1/[Figurer_kap1.2.xlsx]1.2e'!$C$2</c:f>
              <c:strCache>
                <c:ptCount val="1"/>
                <c:pt idx="0">
                  <c:v>2022</c:v>
                </c:pt>
              </c:strCache>
            </c:strRef>
          </c:tx>
          <c:spPr>
            <a:solidFill>
              <a:schemeClr val="accent1"/>
            </a:solidFill>
            <a:ln>
              <a:noFill/>
            </a:ln>
            <a:effectLst/>
          </c:spPr>
          <c:invertIfNegative val="0"/>
          <c:cat>
            <c:strRef>
              <c:f>'https://forskningsradet.sharepoint.com/sites/Indikatorrapporten-Redaksjonskomiteen/Shared Documents/Redaksjonskomiteen/2024/Tallgrunnlag/Kapittel 1/[Figurer_kap1.2.xlsx]1.2e'!$B$3:$B$7</c:f>
              <c:strCache>
                <c:ptCount val="5"/>
                <c:pt idx="0">
                  <c:v>Vann, avløp, renovasjon</c:v>
                </c:pt>
                <c:pt idx="1">
                  <c:v>Kraftforsyning</c:v>
                </c:pt>
                <c:pt idx="2">
                  <c:v>Bygge- og anleggsvirksomhet</c:v>
                </c:pt>
                <c:pt idx="3">
                  <c:v>Fiske, fangst og akvakultur</c:v>
                </c:pt>
                <c:pt idx="4">
                  <c:v>Bergverksdrift og utvinning (inkl. utvinning av råolje og naturgass og utvinningstjenester)</c:v>
                </c:pt>
              </c:strCache>
            </c:strRef>
          </c:cat>
          <c:val>
            <c:numRef>
              <c:f>'https://forskningsradet.sharepoint.com/sites/Indikatorrapporten-Redaksjonskomiteen/Shared Documents/Redaksjonskomiteen/2024/Tallgrunnlag/Kapittel 1/[Figurer_kap1.2.xlsx]1.2e'!$C$3:$C$7</c:f>
              <c:numCache>
                <c:formatCode>#,##0</c:formatCode>
                <c:ptCount val="5"/>
                <c:pt idx="0">
                  <c:v>243.5</c:v>
                </c:pt>
                <c:pt idx="1">
                  <c:v>407.7</c:v>
                </c:pt>
                <c:pt idx="2">
                  <c:v>417.3</c:v>
                </c:pt>
                <c:pt idx="3">
                  <c:v>1398.2</c:v>
                </c:pt>
                <c:pt idx="4">
                  <c:v>1960.4</c:v>
                </c:pt>
              </c:numCache>
            </c:numRef>
          </c:val>
          <c:extLst>
            <c:ext xmlns:c16="http://schemas.microsoft.com/office/drawing/2014/chart" uri="{C3380CC4-5D6E-409C-BE32-E72D297353CC}">
              <c16:uniqueId val="{00000000-2B44-4F2D-A73D-BC5B0E975F47}"/>
            </c:ext>
          </c:extLst>
        </c:ser>
        <c:ser>
          <c:idx val="1"/>
          <c:order val="1"/>
          <c:tx>
            <c:strRef>
              <c:f>'https://forskningsradet.sharepoint.com/sites/Indikatorrapporten-Redaksjonskomiteen/Shared Documents/Redaksjonskomiteen/2024/Tallgrunnlag/Kapittel 1/[Figurer_kap1.2.xlsx]1.2e'!$D$2</c:f>
              <c:strCache>
                <c:ptCount val="1"/>
                <c:pt idx="0">
                  <c:v>2021</c:v>
                </c:pt>
              </c:strCache>
            </c:strRef>
          </c:tx>
          <c:spPr>
            <a:solidFill>
              <a:schemeClr val="accent2"/>
            </a:solidFill>
            <a:ln>
              <a:noFill/>
            </a:ln>
            <a:effectLst/>
          </c:spPr>
          <c:invertIfNegative val="0"/>
          <c:cat>
            <c:strRef>
              <c:f>'https://forskningsradet.sharepoint.com/sites/Indikatorrapporten-Redaksjonskomiteen/Shared Documents/Redaksjonskomiteen/2024/Tallgrunnlag/Kapittel 1/[Figurer_kap1.2.xlsx]1.2e'!$B$3:$B$7</c:f>
              <c:strCache>
                <c:ptCount val="5"/>
                <c:pt idx="0">
                  <c:v>Vann, avløp, renovasjon</c:v>
                </c:pt>
                <c:pt idx="1">
                  <c:v>Kraftforsyning</c:v>
                </c:pt>
                <c:pt idx="2">
                  <c:v>Bygge- og anleggsvirksomhet</c:v>
                </c:pt>
                <c:pt idx="3">
                  <c:v>Fiske, fangst og akvakultur</c:v>
                </c:pt>
                <c:pt idx="4">
                  <c:v>Bergverksdrift og utvinning (inkl. utvinning av råolje og naturgass og utvinningstjenester)</c:v>
                </c:pt>
              </c:strCache>
            </c:strRef>
          </c:cat>
          <c:val>
            <c:numRef>
              <c:f>'https://forskningsradet.sharepoint.com/sites/Indikatorrapporten-Redaksjonskomiteen/Shared Documents/Redaksjonskomiteen/2024/Tallgrunnlag/Kapittel 1/[Figurer_kap1.2.xlsx]1.2e'!$D$3:$D$7</c:f>
              <c:numCache>
                <c:formatCode>#,##0</c:formatCode>
                <c:ptCount val="5"/>
                <c:pt idx="0">
                  <c:v>193.1</c:v>
                </c:pt>
                <c:pt idx="1">
                  <c:v>407.9</c:v>
                </c:pt>
                <c:pt idx="2">
                  <c:v>364.4</c:v>
                </c:pt>
                <c:pt idx="3">
                  <c:v>1097</c:v>
                </c:pt>
                <c:pt idx="4">
                  <c:v>1800.9</c:v>
                </c:pt>
              </c:numCache>
            </c:numRef>
          </c:val>
          <c:extLst>
            <c:ext xmlns:c16="http://schemas.microsoft.com/office/drawing/2014/chart" uri="{C3380CC4-5D6E-409C-BE32-E72D297353CC}">
              <c16:uniqueId val="{00000001-2B44-4F2D-A73D-BC5B0E975F47}"/>
            </c:ext>
          </c:extLst>
        </c:ser>
        <c:dLbls>
          <c:showLegendKey val="0"/>
          <c:showVal val="0"/>
          <c:showCatName val="0"/>
          <c:showSerName val="0"/>
          <c:showPercent val="0"/>
          <c:showBubbleSize val="0"/>
        </c:dLbls>
        <c:gapWidth val="182"/>
        <c:axId val="754140224"/>
        <c:axId val="754140704"/>
      </c:barChart>
      <c:catAx>
        <c:axId val="754140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754140704"/>
        <c:crosses val="autoZero"/>
        <c:auto val="1"/>
        <c:lblAlgn val="ctr"/>
        <c:lblOffset val="100"/>
        <c:noMultiLvlLbl val="0"/>
      </c:catAx>
      <c:valAx>
        <c:axId val="7541407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Mill. kr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754140224"/>
        <c:crosses val="autoZero"/>
        <c:crossBetween val="between"/>
      </c:valAx>
      <c:spPr>
        <a:noFill/>
        <a:ln>
          <a:noFill/>
        </a:ln>
        <a:effectLst/>
      </c:spPr>
    </c:plotArea>
    <c:legend>
      <c:legendPos val="b"/>
      <c:layout>
        <c:manualLayout>
          <c:xMode val="edge"/>
          <c:yMode val="edge"/>
          <c:x val="0.45282888888888878"/>
          <c:y val="0.91495448717948713"/>
          <c:w val="0.14608287037037038"/>
          <c:h val="6.876346153846153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600"/>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46945503209369E-2"/>
          <c:y val="7.2337703973610168E-2"/>
          <c:w val="0.90338416488235929"/>
          <c:h val="0.48360595238095239"/>
        </c:manualLayout>
      </c:layout>
      <c:barChart>
        <c:barDir val="col"/>
        <c:grouping val="clustered"/>
        <c:varyColors val="0"/>
        <c:ser>
          <c:idx val="1"/>
          <c:order val="1"/>
          <c:tx>
            <c:strRef>
              <c:f>Ryan!$C$3</c:f>
              <c:strCache>
                <c:ptCount val="1"/>
                <c:pt idx="0">
                  <c:v>FoU-utgifter (egenutført FoU), mill. kr</c:v>
                </c:pt>
              </c:strCache>
            </c:strRef>
          </c:tx>
          <c:spPr>
            <a:solidFill>
              <a:schemeClr val="accent2"/>
            </a:solidFill>
            <a:ln>
              <a:noFill/>
            </a:ln>
            <a:effectLst/>
          </c:spPr>
          <c:invertIfNegative val="0"/>
          <c:cat>
            <c:strRef>
              <c:f>Ryan!$A$4:$A$35</c:f>
              <c:strCache>
                <c:ptCount val="32"/>
                <c:pt idx="0">
                  <c:v>Elektroteknisk industri</c:v>
                </c:pt>
                <c:pt idx="1">
                  <c:v>Data- og elektronisk industri</c:v>
                </c:pt>
                <c:pt idx="2">
                  <c:v>Forlagsvirksomhet (inkl. utgivelse av programvare)</c:v>
                </c:pt>
                <c:pt idx="3">
                  <c:v>IT-tjenester</c:v>
                </c:pt>
                <c:pt idx="4">
                  <c:v>Motorkjøretøyindustri</c:v>
                </c:pt>
                <c:pt idx="5">
                  <c:v>Annen faglig/vit.skap./tekn. virks.</c:v>
                </c:pt>
                <c:pt idx="6">
                  <c:v>Farmasøytisk industri</c:v>
                </c:pt>
                <c:pt idx="7">
                  <c:v>Annen industri</c:v>
                </c:pt>
                <c:pt idx="8">
                  <c:v>Maskinindustri</c:v>
                </c:pt>
                <c:pt idx="9">
                  <c:v>Metallvareindustri</c:v>
                </c:pt>
                <c:pt idx="10">
                  <c:v>Informasjonstjenester</c:v>
                </c:pt>
                <c:pt idx="11">
                  <c:v>Arkitekter og tekniske konsulenter</c:v>
                </c:pt>
                <c:pt idx="12">
                  <c:v>Gummivare- og plastindustri</c:v>
                </c:pt>
                <c:pt idx="13">
                  <c:v>Papir- og papirvareindustri</c:v>
                </c:pt>
                <c:pt idx="14">
                  <c:v>Møbelindustri</c:v>
                </c:pt>
                <c:pt idx="15">
                  <c:v>Beklednings-, lær- og lærvareindustri</c:v>
                </c:pt>
                <c:pt idx="16">
                  <c:v>Transportmiddelindustri ellers</c:v>
                </c:pt>
                <c:pt idx="17">
                  <c:v>Vann, avløp, renovasjon</c:v>
                </c:pt>
                <c:pt idx="18">
                  <c:v>Metallindustri</c:v>
                </c:pt>
                <c:pt idx="19">
                  <c:v>Hovedkontortjen. og adm. rådgivning</c:v>
                </c:pt>
                <c:pt idx="20">
                  <c:v>Maskinreparasjon og -installasjon</c:v>
                </c:pt>
                <c:pt idx="21">
                  <c:v>Telekommunikasjon</c:v>
                </c:pt>
                <c:pt idx="22">
                  <c:v>Trelast- og trevareindustri</c:v>
                </c:pt>
                <c:pt idx="23">
                  <c:v>Næringsmiddel- og drikkevareindustri</c:v>
                </c:pt>
                <c:pt idx="24">
                  <c:v>Tekstilindustri</c:v>
                </c:pt>
                <c:pt idx="25">
                  <c:v>Mineralproduktindustri</c:v>
                </c:pt>
                <c:pt idx="26">
                  <c:v>Trykking, grafisk industri</c:v>
                </c:pt>
                <c:pt idx="27">
                  <c:v>Annen forretningsmessig tj.yting</c:v>
                </c:pt>
                <c:pt idx="28">
                  <c:v>Agentur- og engroshandel</c:v>
                </c:pt>
                <c:pt idx="29">
                  <c:v>Film- og TV-prod., musikkutgivelse, radio- og fjernsynskringkasting</c:v>
                </c:pt>
                <c:pt idx="30">
                  <c:v>Transport og lagring</c:v>
                </c:pt>
                <c:pt idx="31">
                  <c:v>Bygge- og anleggsvirksomhet</c:v>
                </c:pt>
              </c:strCache>
            </c:strRef>
          </c:cat>
          <c:val>
            <c:numRef>
              <c:f>Ryan!$C$4:$C$35</c:f>
              <c:numCache>
                <c:formatCode>0</c:formatCode>
                <c:ptCount val="32"/>
                <c:pt idx="0">
                  <c:v>1719.6</c:v>
                </c:pt>
                <c:pt idx="1">
                  <c:v>2689.1</c:v>
                </c:pt>
                <c:pt idx="2">
                  <c:v>3234.6</c:v>
                </c:pt>
                <c:pt idx="3">
                  <c:v>9485.4</c:v>
                </c:pt>
                <c:pt idx="4">
                  <c:v>316.8</c:v>
                </c:pt>
                <c:pt idx="5">
                  <c:v>362.7</c:v>
                </c:pt>
                <c:pt idx="6">
                  <c:v>510.2</c:v>
                </c:pt>
                <c:pt idx="7">
                  <c:v>326</c:v>
                </c:pt>
                <c:pt idx="8">
                  <c:v>1466.5</c:v>
                </c:pt>
                <c:pt idx="9">
                  <c:v>1741.4</c:v>
                </c:pt>
                <c:pt idx="10">
                  <c:v>596.6</c:v>
                </c:pt>
                <c:pt idx="11">
                  <c:v>4407.8999999999996</c:v>
                </c:pt>
                <c:pt idx="12">
                  <c:v>252</c:v>
                </c:pt>
                <c:pt idx="13">
                  <c:v>184.3</c:v>
                </c:pt>
                <c:pt idx="14">
                  <c:v>168.1</c:v>
                </c:pt>
                <c:pt idx="15">
                  <c:v>39.799999999999997</c:v>
                </c:pt>
                <c:pt idx="16">
                  <c:v>351.6</c:v>
                </c:pt>
                <c:pt idx="17">
                  <c:v>243.5</c:v>
                </c:pt>
                <c:pt idx="18">
                  <c:v>543</c:v>
                </c:pt>
                <c:pt idx="19">
                  <c:v>522.1</c:v>
                </c:pt>
                <c:pt idx="20">
                  <c:v>301.8</c:v>
                </c:pt>
                <c:pt idx="21">
                  <c:v>558.20000000000005</c:v>
                </c:pt>
                <c:pt idx="22">
                  <c:v>173.9</c:v>
                </c:pt>
                <c:pt idx="23">
                  <c:v>1135</c:v>
                </c:pt>
                <c:pt idx="24">
                  <c:v>37.1</c:v>
                </c:pt>
                <c:pt idx="25">
                  <c:v>159.5</c:v>
                </c:pt>
                <c:pt idx="26">
                  <c:v>36.299999999999997</c:v>
                </c:pt>
                <c:pt idx="27">
                  <c:v>53.7</c:v>
                </c:pt>
                <c:pt idx="28">
                  <c:v>992.3</c:v>
                </c:pt>
                <c:pt idx="29">
                  <c:v>15.2</c:v>
                </c:pt>
                <c:pt idx="30">
                  <c:v>357.1</c:v>
                </c:pt>
                <c:pt idx="31">
                  <c:v>417.3</c:v>
                </c:pt>
              </c:numCache>
            </c:numRef>
          </c:val>
          <c:extLst>
            <c:ext xmlns:c16="http://schemas.microsoft.com/office/drawing/2014/chart" uri="{C3380CC4-5D6E-409C-BE32-E72D297353CC}">
              <c16:uniqueId val="{00000000-3AF3-4F21-877A-5E1A0144229F}"/>
            </c:ext>
          </c:extLst>
        </c:ser>
        <c:dLbls>
          <c:showLegendKey val="0"/>
          <c:showVal val="0"/>
          <c:showCatName val="0"/>
          <c:showSerName val="0"/>
          <c:showPercent val="0"/>
          <c:showBubbleSize val="0"/>
        </c:dLbls>
        <c:gapWidth val="100"/>
        <c:axId val="216920047"/>
        <c:axId val="216917647"/>
      </c:barChart>
      <c:scatterChart>
        <c:scatterStyle val="lineMarker"/>
        <c:varyColors val="0"/>
        <c:ser>
          <c:idx val="0"/>
          <c:order val="0"/>
          <c:tx>
            <c:strRef>
              <c:f>Ryan!$B$3</c:f>
              <c:strCache>
                <c:ptCount val="1"/>
                <c:pt idx="0">
                  <c:v>FoU-intensitet (FoU-utgifter som andel av bearbeidingsverdi)</c:v>
                </c:pt>
              </c:strCache>
            </c:strRef>
          </c:tx>
          <c:spPr>
            <a:ln w="25400" cap="rnd">
              <a:noFill/>
              <a:round/>
            </a:ln>
            <a:effectLst/>
          </c:spPr>
          <c:marker>
            <c:symbol val="circle"/>
            <c:size val="10"/>
            <c:spPr>
              <a:solidFill>
                <a:schemeClr val="accent1"/>
              </a:solidFill>
              <a:ln w="9525">
                <a:solidFill>
                  <a:schemeClr val="accent1"/>
                </a:solidFill>
              </a:ln>
              <a:effectLst/>
            </c:spPr>
          </c:marker>
          <c:xVal>
            <c:strRef>
              <c:f>Ryan!$A$4:$A$35</c:f>
              <c:strCache>
                <c:ptCount val="32"/>
                <c:pt idx="0">
                  <c:v>Elektroteknisk industri</c:v>
                </c:pt>
                <c:pt idx="1">
                  <c:v>Data- og elektronisk industri</c:v>
                </c:pt>
                <c:pt idx="2">
                  <c:v>Forlagsvirksomhet (inkl. utgivelse av programvare)</c:v>
                </c:pt>
                <c:pt idx="3">
                  <c:v>IT-tjenester</c:v>
                </c:pt>
                <c:pt idx="4">
                  <c:v>Motorkjøretøyindustri</c:v>
                </c:pt>
                <c:pt idx="5">
                  <c:v>Annen faglig/vit.skap./tekn. virks.</c:v>
                </c:pt>
                <c:pt idx="6">
                  <c:v>Farmasøytisk industri</c:v>
                </c:pt>
                <c:pt idx="7">
                  <c:v>Annen industri</c:v>
                </c:pt>
                <c:pt idx="8">
                  <c:v>Maskinindustri</c:v>
                </c:pt>
                <c:pt idx="9">
                  <c:v>Metallvareindustri</c:v>
                </c:pt>
                <c:pt idx="10">
                  <c:v>Informasjonstjenester</c:v>
                </c:pt>
                <c:pt idx="11">
                  <c:v>Arkitekter og tekniske konsulenter</c:v>
                </c:pt>
                <c:pt idx="12">
                  <c:v>Gummivare- og plastindustri</c:v>
                </c:pt>
                <c:pt idx="13">
                  <c:v>Papir- og papirvareindustri</c:v>
                </c:pt>
                <c:pt idx="14">
                  <c:v>Møbelindustri</c:v>
                </c:pt>
                <c:pt idx="15">
                  <c:v>Beklednings-, lær- og lærvareindustri</c:v>
                </c:pt>
                <c:pt idx="16">
                  <c:v>Transportmiddelindustri ellers</c:v>
                </c:pt>
                <c:pt idx="17">
                  <c:v>Vann, avløp, renovasjon</c:v>
                </c:pt>
                <c:pt idx="18">
                  <c:v>Metallindustri</c:v>
                </c:pt>
                <c:pt idx="19">
                  <c:v>Hovedkontortjen. og adm. rådgivning</c:v>
                </c:pt>
                <c:pt idx="20">
                  <c:v>Maskinreparasjon og -installasjon</c:v>
                </c:pt>
                <c:pt idx="21">
                  <c:v>Telekommunikasjon</c:v>
                </c:pt>
                <c:pt idx="22">
                  <c:v>Trelast- og trevareindustri</c:v>
                </c:pt>
                <c:pt idx="23">
                  <c:v>Næringsmiddel- og drikkevareindustri</c:v>
                </c:pt>
                <c:pt idx="24">
                  <c:v>Tekstilindustri</c:v>
                </c:pt>
                <c:pt idx="25">
                  <c:v>Mineralproduktindustri</c:v>
                </c:pt>
                <c:pt idx="26">
                  <c:v>Trykking, grafisk industri</c:v>
                </c:pt>
                <c:pt idx="27">
                  <c:v>Annen forretningsmessig tj.yting</c:v>
                </c:pt>
                <c:pt idx="28">
                  <c:v>Agentur- og engroshandel</c:v>
                </c:pt>
                <c:pt idx="29">
                  <c:v>Film- og TV-prod., musikkutgivelse, radio- og fjernsynskringkasting</c:v>
                </c:pt>
                <c:pt idx="30">
                  <c:v>Transport og lagring</c:v>
                </c:pt>
                <c:pt idx="31">
                  <c:v>Bygge- og anleggsvirksomhet</c:v>
                </c:pt>
              </c:strCache>
            </c:strRef>
          </c:xVal>
          <c:yVal>
            <c:numRef>
              <c:f>Ryan!$B$4:$B$35</c:f>
              <c:numCache>
                <c:formatCode>0.0</c:formatCode>
                <c:ptCount val="32"/>
                <c:pt idx="0">
                  <c:v>22.324349587163109</c:v>
                </c:pt>
                <c:pt idx="1">
                  <c:v>21.917663072270987</c:v>
                </c:pt>
                <c:pt idx="2">
                  <c:v>14.985406532314109</c:v>
                </c:pt>
                <c:pt idx="3">
                  <c:v>13.273998194756398</c:v>
                </c:pt>
                <c:pt idx="4">
                  <c:v>11.013001460057012</c:v>
                </c:pt>
                <c:pt idx="5">
                  <c:v>9.6934548467274233</c:v>
                </c:pt>
                <c:pt idx="6">
                  <c:v>8.9058790671693888</c:v>
                </c:pt>
                <c:pt idx="7">
                  <c:v>8.6775979557069842</c:v>
                </c:pt>
                <c:pt idx="8">
                  <c:v>7.6272156112174416</c:v>
                </c:pt>
                <c:pt idx="9">
                  <c:v>7.2520260196730053</c:v>
                </c:pt>
                <c:pt idx="10">
                  <c:v>6.5147362328969063</c:v>
                </c:pt>
                <c:pt idx="11">
                  <c:v>5.9101708732448746</c:v>
                </c:pt>
                <c:pt idx="12">
                  <c:v>5.0581080267357139</c:v>
                </c:pt>
                <c:pt idx="13">
                  <c:v>3.891633937243971</c:v>
                </c:pt>
                <c:pt idx="14">
                  <c:v>3.8854474852071013</c:v>
                </c:pt>
                <c:pt idx="15">
                  <c:v>3.3723097780037277</c:v>
                </c:pt>
                <c:pt idx="16">
                  <c:v>2.2581888246628132</c:v>
                </c:pt>
                <c:pt idx="17">
                  <c:v>1.9758676371544259</c:v>
                </c:pt>
                <c:pt idx="18">
                  <c:v>1.7768499036312528</c:v>
                </c:pt>
                <c:pt idx="19">
                  <c:v>1.6174853230478494</c:v>
                </c:pt>
                <c:pt idx="20">
                  <c:v>1.5636090459290728</c:v>
                </c:pt>
                <c:pt idx="21">
                  <c:v>1.5169673697112001</c:v>
                </c:pt>
                <c:pt idx="22">
                  <c:v>1.4458532529619621</c:v>
                </c:pt>
                <c:pt idx="23">
                  <c:v>1.361167509950914</c:v>
                </c:pt>
                <c:pt idx="24">
                  <c:v>1.3144375553587246</c:v>
                </c:pt>
                <c:pt idx="25">
                  <c:v>1.282938129403816</c:v>
                </c:pt>
                <c:pt idx="26">
                  <c:v>1.1224489795918366</c:v>
                </c:pt>
                <c:pt idx="27">
                  <c:v>0.7741991292061936</c:v>
                </c:pt>
                <c:pt idx="28">
                  <c:v>0.67741787938097797</c:v>
                </c:pt>
                <c:pt idx="29">
                  <c:v>0.20115665074176514</c:v>
                </c:pt>
                <c:pt idx="30">
                  <c:v>0.19700025597344939</c:v>
                </c:pt>
                <c:pt idx="31">
                  <c:v>0.17984317054933405</c:v>
                </c:pt>
              </c:numCache>
            </c:numRef>
          </c:yVal>
          <c:smooth val="0"/>
          <c:extLst>
            <c:ext xmlns:c16="http://schemas.microsoft.com/office/drawing/2014/chart" uri="{C3380CC4-5D6E-409C-BE32-E72D297353CC}">
              <c16:uniqueId val="{00000001-3AF3-4F21-877A-5E1A0144229F}"/>
            </c:ext>
          </c:extLst>
        </c:ser>
        <c:dLbls>
          <c:showLegendKey val="0"/>
          <c:showVal val="0"/>
          <c:showCatName val="0"/>
          <c:showSerName val="0"/>
          <c:showPercent val="0"/>
          <c:showBubbleSize val="0"/>
        </c:dLbls>
        <c:axId val="2100087231"/>
        <c:axId val="2100093471"/>
      </c:scatterChart>
      <c:catAx>
        <c:axId val="21692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216917647"/>
        <c:crosses val="autoZero"/>
        <c:auto val="1"/>
        <c:lblAlgn val="ctr"/>
        <c:lblOffset val="100"/>
        <c:noMultiLvlLbl val="0"/>
      </c:catAx>
      <c:valAx>
        <c:axId val="216917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Mill. kr</a:t>
                </a:r>
              </a:p>
            </c:rich>
          </c:tx>
          <c:layout>
            <c:manualLayout>
              <c:xMode val="edge"/>
              <c:yMode val="edge"/>
              <c:x val="0"/>
              <c:y val="5.3010355113844408E-3"/>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216920047"/>
        <c:crosses val="autoZero"/>
        <c:crossBetween val="between"/>
      </c:valAx>
      <c:valAx>
        <c:axId val="2100093471"/>
        <c:scaling>
          <c:orientation val="minMax"/>
        </c:scaling>
        <c:delete val="0"/>
        <c:axPos val="r"/>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Prosent</a:t>
                </a:r>
              </a:p>
            </c:rich>
          </c:tx>
          <c:layout>
            <c:manualLayout>
              <c:xMode val="edge"/>
              <c:yMode val="edge"/>
              <c:x val="0.94118722222222218"/>
              <c:y val="4.5238095238095204E-4"/>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2100087231"/>
        <c:crosses val="max"/>
        <c:crossBetween val="midCat"/>
      </c:valAx>
      <c:valAx>
        <c:axId val="2100087231"/>
        <c:scaling>
          <c:orientation val="minMax"/>
        </c:scaling>
        <c:delete val="1"/>
        <c:axPos val="t"/>
        <c:majorTickMark val="out"/>
        <c:minorTickMark val="none"/>
        <c:tickLblPos val="nextTo"/>
        <c:crossAx val="2100093471"/>
        <c:crosses val="max"/>
        <c:crossBetween val="midCat"/>
      </c:valAx>
      <c:spPr>
        <a:noFill/>
        <a:ln>
          <a:noFill/>
        </a:ln>
        <a:effectLst/>
      </c:spPr>
    </c:plotArea>
    <c:legend>
      <c:legendPos val="b"/>
      <c:layout>
        <c:manualLayout>
          <c:xMode val="edge"/>
          <c:yMode val="edge"/>
          <c:x val="0.19062064814814814"/>
          <c:y val="0.11497942386831275"/>
          <c:w val="0.75399009259259253"/>
          <c:h val="5.775238095238095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09270833333333"/>
          <c:y val="3.6756837606837608E-2"/>
          <c:w val="0.53396475694444456"/>
          <c:h val="0.85563717948717943"/>
        </c:manualLayout>
      </c:layout>
      <c:lineChart>
        <c:grouping val="standard"/>
        <c:varyColors val="0"/>
        <c:ser>
          <c:idx val="0"/>
          <c:order val="0"/>
          <c:tx>
            <c:strRef>
              <c:f>'[Figurgrunnlag_Hgu.xlsx]1'!$B$3</c:f>
              <c:strCache>
                <c:ptCount val="1"/>
                <c:pt idx="0">
                  <c:v>Næringslivet</c:v>
                </c:pt>
              </c:strCache>
            </c:strRef>
          </c:tx>
          <c:spPr>
            <a:ln w="28575" cap="rnd">
              <a:solidFill>
                <a:schemeClr val="accent1"/>
              </a:solidFill>
              <a:round/>
            </a:ln>
            <a:effectLst/>
          </c:spPr>
          <c:marker>
            <c:symbol val="none"/>
          </c:marker>
          <c:cat>
            <c:strRef>
              <c:f>'[Figurgrunnlag_Hgu.xlsx]1'!$A$4:$A$57</c:f>
              <c:strCach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strCache>
            </c:strRef>
          </c:cat>
          <c:val>
            <c:numRef>
              <c:f>'[Figurgrunnlag_Hgu.xlsx]1'!$B$4:$B$57</c:f>
              <c:numCache>
                <c:formatCode>General</c:formatCode>
                <c:ptCount val="54"/>
                <c:pt idx="0" formatCode="#,##0">
                  <c:v>4510</c:v>
                </c:pt>
                <c:pt idx="2" formatCode="#,##0">
                  <c:v>4753</c:v>
                </c:pt>
                <c:pt idx="4" formatCode="#,##0">
                  <c:v>5152</c:v>
                </c:pt>
                <c:pt idx="7" formatCode="#,##0">
                  <c:v>5851</c:v>
                </c:pt>
                <c:pt idx="9" formatCode="#,##0">
                  <c:v>6402</c:v>
                </c:pt>
                <c:pt idx="11" formatCode="#,##0">
                  <c:v>6473</c:v>
                </c:pt>
                <c:pt idx="13" formatCode="#,##0">
                  <c:v>7254</c:v>
                </c:pt>
                <c:pt idx="15" formatCode="#,##0">
                  <c:v>10041</c:v>
                </c:pt>
                <c:pt idx="17" formatCode="#,##0">
                  <c:v>10332</c:v>
                </c:pt>
                <c:pt idx="19" formatCode="#,##0">
                  <c:v>9734</c:v>
                </c:pt>
                <c:pt idx="21" formatCode="#,##0">
                  <c:v>8634</c:v>
                </c:pt>
                <c:pt idx="23" formatCode="#,##0">
                  <c:v>9402</c:v>
                </c:pt>
                <c:pt idx="25" formatCode="#,##0">
                  <c:v>12631</c:v>
                </c:pt>
                <c:pt idx="27" formatCode="#,##0">
                  <c:v>14326</c:v>
                </c:pt>
                <c:pt idx="29" formatCode="#,##0">
                  <c:v>14545</c:v>
                </c:pt>
                <c:pt idx="31" formatCode="#,##0">
                  <c:v>17995</c:v>
                </c:pt>
                <c:pt idx="33" formatCode="#,##0">
                  <c:v>19356</c:v>
                </c:pt>
                <c:pt idx="35" formatCode="#,##0">
                  <c:v>20215</c:v>
                </c:pt>
                <c:pt idx="37" formatCode="#,##0">
                  <c:v>21464</c:v>
                </c:pt>
                <c:pt idx="38" formatCode="#,##0">
                  <c:v>23472</c:v>
                </c:pt>
                <c:pt idx="39" formatCode="#,##0">
                  <c:v>23468</c:v>
                </c:pt>
                <c:pt idx="40" formatCode="#,##0">
                  <c:v>22939</c:v>
                </c:pt>
                <c:pt idx="41" formatCode="#,##0">
                  <c:v>23317</c:v>
                </c:pt>
                <c:pt idx="42" formatCode="#,##0">
                  <c:v>24730</c:v>
                </c:pt>
                <c:pt idx="43" formatCode="#,##0">
                  <c:v>25324</c:v>
                </c:pt>
                <c:pt idx="44" formatCode="#,##0">
                  <c:v>28153</c:v>
                </c:pt>
                <c:pt idx="45" formatCode="#,##0">
                  <c:v>31068</c:v>
                </c:pt>
                <c:pt idx="46" formatCode="#,##0">
                  <c:v>33495.199999999997</c:v>
                </c:pt>
                <c:pt idx="47" formatCode="#,##0">
                  <c:v>36087</c:v>
                </c:pt>
                <c:pt idx="48" formatCode="#,##0">
                  <c:v>36796.300000000003</c:v>
                </c:pt>
                <c:pt idx="49" formatCode="#,##0">
                  <c:v>38848</c:v>
                </c:pt>
                <c:pt idx="50" formatCode="#,##0">
                  <c:v>38604</c:v>
                </c:pt>
                <c:pt idx="51" formatCode="#,##0">
                  <c:v>39582</c:v>
                </c:pt>
                <c:pt idx="52" formatCode="#,##0">
                  <c:v>41201</c:v>
                </c:pt>
              </c:numCache>
            </c:numRef>
          </c:val>
          <c:smooth val="0"/>
          <c:extLst>
            <c:ext xmlns:c16="http://schemas.microsoft.com/office/drawing/2014/chart" uri="{C3380CC4-5D6E-409C-BE32-E72D297353CC}">
              <c16:uniqueId val="{00000000-925A-40BF-A6FF-38FC960F4C34}"/>
            </c:ext>
          </c:extLst>
        </c:ser>
        <c:ser>
          <c:idx val="1"/>
          <c:order val="1"/>
          <c:tx>
            <c:strRef>
              <c:f>'[Figurgrunnlag_Hgu.xlsx]1'!$C$3</c:f>
              <c:strCache>
                <c:ptCount val="1"/>
                <c:pt idx="0">
                  <c:v>Instituttsektoren</c:v>
                </c:pt>
              </c:strCache>
            </c:strRef>
          </c:tx>
          <c:spPr>
            <a:ln w="28575" cap="rnd">
              <a:solidFill>
                <a:schemeClr val="accent2"/>
              </a:solidFill>
              <a:round/>
            </a:ln>
            <a:effectLst/>
          </c:spPr>
          <c:marker>
            <c:symbol val="none"/>
          </c:marker>
          <c:dPt>
            <c:idx val="53"/>
            <c:marker>
              <c:symbol val="none"/>
            </c:marker>
            <c:bubble3D val="0"/>
            <c:spPr>
              <a:ln w="28575" cap="rnd">
                <a:solidFill>
                  <a:schemeClr val="accent2"/>
                </a:solidFill>
                <a:prstDash val="sysDot"/>
                <a:round/>
              </a:ln>
              <a:effectLst/>
            </c:spPr>
            <c:extLst>
              <c:ext xmlns:c16="http://schemas.microsoft.com/office/drawing/2014/chart" uri="{C3380CC4-5D6E-409C-BE32-E72D297353CC}">
                <c16:uniqueId val="{00000002-925A-40BF-A6FF-38FC960F4C34}"/>
              </c:ext>
            </c:extLst>
          </c:dPt>
          <c:cat>
            <c:strRef>
              <c:f>'[Figurgrunnlag_Hgu.xlsx]1'!$A$4:$A$57</c:f>
              <c:strCach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strCache>
            </c:strRef>
          </c:cat>
          <c:val>
            <c:numRef>
              <c:f>'[Figurgrunnlag_Hgu.xlsx]1'!$C$4:$C$57</c:f>
              <c:numCache>
                <c:formatCode>General</c:formatCode>
                <c:ptCount val="54"/>
                <c:pt idx="0" formatCode="#,##0">
                  <c:v>5648</c:v>
                </c:pt>
                <c:pt idx="2" formatCode="#,##0">
                  <c:v>6865</c:v>
                </c:pt>
                <c:pt idx="4" formatCode="#,##0">
                  <c:v>7599</c:v>
                </c:pt>
                <c:pt idx="7" formatCode="#,##0">
                  <c:v>8108</c:v>
                </c:pt>
                <c:pt idx="9" formatCode="#,##0">
                  <c:v>8605</c:v>
                </c:pt>
                <c:pt idx="11" formatCode="#,##0">
                  <c:v>9138</c:v>
                </c:pt>
                <c:pt idx="13" formatCode="#,##0">
                  <c:v>9793</c:v>
                </c:pt>
                <c:pt idx="15" formatCode="#,##0">
                  <c:v>9818</c:v>
                </c:pt>
                <c:pt idx="17" formatCode="#,##0">
                  <c:v>10077</c:v>
                </c:pt>
                <c:pt idx="19" formatCode="#,##0">
                  <c:v>10639</c:v>
                </c:pt>
                <c:pt idx="21" formatCode="#,##0">
                  <c:v>10094</c:v>
                </c:pt>
                <c:pt idx="23" formatCode="#,##0">
                  <c:v>10514</c:v>
                </c:pt>
                <c:pt idx="25" formatCode="#,##0">
                  <c:v>10092</c:v>
                </c:pt>
                <c:pt idx="27" formatCode="#,##0">
                  <c:v>9998</c:v>
                </c:pt>
                <c:pt idx="29" formatCode="#,##0">
                  <c:v>9279</c:v>
                </c:pt>
                <c:pt idx="31" formatCode="#,##0">
                  <c:v>9285</c:v>
                </c:pt>
                <c:pt idx="33" formatCode="#,##0">
                  <c:v>9411</c:v>
                </c:pt>
                <c:pt idx="35" formatCode="#,##0">
                  <c:v>9425</c:v>
                </c:pt>
                <c:pt idx="37" formatCode="#,##0">
                  <c:v>10618</c:v>
                </c:pt>
                <c:pt idx="38" formatCode="#,##0">
                  <c:v>11111</c:v>
                </c:pt>
                <c:pt idx="39" formatCode="#,##0">
                  <c:v>11716</c:v>
                </c:pt>
                <c:pt idx="40" formatCode="#,##0">
                  <c:v>11854</c:v>
                </c:pt>
                <c:pt idx="41" formatCode="#,##0">
                  <c:v>12106</c:v>
                </c:pt>
                <c:pt idx="42" formatCode="#,##0">
                  <c:v>12079</c:v>
                </c:pt>
                <c:pt idx="43" formatCode="#,##0">
                  <c:v>12297</c:v>
                </c:pt>
                <c:pt idx="44" formatCode="#,##0">
                  <c:v>12265</c:v>
                </c:pt>
                <c:pt idx="45" formatCode="#,##0">
                  <c:v>12323</c:v>
                </c:pt>
                <c:pt idx="46" formatCode="#,##0">
                  <c:v>12241</c:v>
                </c:pt>
                <c:pt idx="47" formatCode="#,##0">
                  <c:v>12582</c:v>
                </c:pt>
                <c:pt idx="48" formatCode="#,##0">
                  <c:v>12895</c:v>
                </c:pt>
                <c:pt idx="49" formatCode="#,##0">
                  <c:v>13061</c:v>
                </c:pt>
                <c:pt idx="50" formatCode="#,##0">
                  <c:v>13576</c:v>
                </c:pt>
                <c:pt idx="51" formatCode="#,##0">
                  <c:v>14020</c:v>
                </c:pt>
                <c:pt idx="52" formatCode="#,##0">
                  <c:v>14288</c:v>
                </c:pt>
                <c:pt idx="53" formatCode="#,##0">
                  <c:v>14488</c:v>
                </c:pt>
              </c:numCache>
            </c:numRef>
          </c:val>
          <c:smooth val="0"/>
          <c:extLst>
            <c:ext xmlns:c16="http://schemas.microsoft.com/office/drawing/2014/chart" uri="{C3380CC4-5D6E-409C-BE32-E72D297353CC}">
              <c16:uniqueId val="{00000003-925A-40BF-A6FF-38FC960F4C34}"/>
            </c:ext>
          </c:extLst>
        </c:ser>
        <c:ser>
          <c:idx val="2"/>
          <c:order val="2"/>
          <c:tx>
            <c:strRef>
              <c:f>'[Figurgrunnlag_Hgu.xlsx]1'!$D$3</c:f>
              <c:strCache>
                <c:ptCount val="1"/>
                <c:pt idx="0">
                  <c:v>Universitets- og høgskolesektoren</c:v>
                </c:pt>
              </c:strCache>
            </c:strRef>
          </c:tx>
          <c:spPr>
            <a:ln w="28575" cap="rnd">
              <a:solidFill>
                <a:schemeClr val="accent3"/>
              </a:solidFill>
              <a:round/>
            </a:ln>
            <a:effectLst/>
          </c:spPr>
          <c:marker>
            <c:symbol val="none"/>
          </c:marker>
          <c:dPt>
            <c:idx val="53"/>
            <c:marker>
              <c:symbol val="none"/>
            </c:marker>
            <c:bubble3D val="0"/>
            <c:spPr>
              <a:ln w="28575" cap="rnd">
                <a:solidFill>
                  <a:schemeClr val="accent3"/>
                </a:solidFill>
                <a:prstDash val="sysDot"/>
                <a:round/>
              </a:ln>
              <a:effectLst/>
            </c:spPr>
            <c:extLst>
              <c:ext xmlns:c16="http://schemas.microsoft.com/office/drawing/2014/chart" uri="{C3380CC4-5D6E-409C-BE32-E72D297353CC}">
                <c16:uniqueId val="{00000005-925A-40BF-A6FF-38FC960F4C34}"/>
              </c:ext>
            </c:extLst>
          </c:dPt>
          <c:cat>
            <c:strRef>
              <c:f>'[Figurgrunnlag_Hgu.xlsx]1'!$A$4:$A$57</c:f>
              <c:strCach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strCache>
            </c:strRef>
          </c:cat>
          <c:val>
            <c:numRef>
              <c:f>'[Figurgrunnlag_Hgu.xlsx]1'!$D$4:$D$57</c:f>
              <c:numCache>
                <c:formatCode>General</c:formatCode>
                <c:ptCount val="54"/>
                <c:pt idx="0" formatCode="#,##0">
                  <c:v>6819</c:v>
                </c:pt>
                <c:pt idx="2" formatCode="#,##0">
                  <c:v>8058</c:v>
                </c:pt>
                <c:pt idx="4" formatCode="#,##0">
                  <c:v>9069</c:v>
                </c:pt>
                <c:pt idx="7" formatCode="#,##0">
                  <c:v>9993</c:v>
                </c:pt>
                <c:pt idx="9" formatCode="#,##0">
                  <c:v>10147</c:v>
                </c:pt>
                <c:pt idx="11" formatCode="#,##0">
                  <c:v>10686</c:v>
                </c:pt>
                <c:pt idx="13" formatCode="#,##0">
                  <c:v>10883</c:v>
                </c:pt>
                <c:pt idx="15" formatCode="#,##0">
                  <c:v>11120</c:v>
                </c:pt>
                <c:pt idx="17" formatCode="#,##0">
                  <c:v>11489</c:v>
                </c:pt>
                <c:pt idx="19" formatCode="#,##0">
                  <c:v>12498</c:v>
                </c:pt>
                <c:pt idx="21" formatCode="#,##0">
                  <c:v>12745</c:v>
                </c:pt>
                <c:pt idx="23" formatCode="#,##0">
                  <c:v>14063</c:v>
                </c:pt>
                <c:pt idx="25" formatCode="#,##0">
                  <c:v>18192</c:v>
                </c:pt>
                <c:pt idx="27" formatCode="#,##0">
                  <c:v>19648</c:v>
                </c:pt>
                <c:pt idx="29" formatCode="#,##0">
                  <c:v>20069</c:v>
                </c:pt>
                <c:pt idx="31" formatCode="#,##0">
                  <c:v>21114</c:v>
                </c:pt>
                <c:pt idx="33" formatCode="#,##0">
                  <c:v>21961</c:v>
                </c:pt>
                <c:pt idx="35" formatCode="#,##0">
                  <c:v>24205</c:v>
                </c:pt>
                <c:pt idx="37" formatCode="#,##0">
                  <c:v>27074</c:v>
                </c:pt>
                <c:pt idx="38" formatCode="#,##0">
                  <c:v>28092</c:v>
                </c:pt>
                <c:pt idx="39" formatCode="#,##0">
                  <c:v>28942</c:v>
                </c:pt>
                <c:pt idx="40" formatCode="#,##0">
                  <c:v>29083</c:v>
                </c:pt>
                <c:pt idx="41" formatCode="#,##0">
                  <c:v>29294</c:v>
                </c:pt>
                <c:pt idx="42" formatCode="#,##0">
                  <c:v>29276</c:v>
                </c:pt>
                <c:pt idx="43" formatCode="#,##0">
                  <c:v>30583</c:v>
                </c:pt>
                <c:pt idx="44" formatCode="#,##0">
                  <c:v>31529</c:v>
                </c:pt>
                <c:pt idx="45" formatCode="#,##0">
                  <c:v>33166</c:v>
                </c:pt>
                <c:pt idx="46" formatCode="#,##0">
                  <c:v>34948</c:v>
                </c:pt>
                <c:pt idx="47" formatCode="#,##0">
                  <c:v>36306</c:v>
                </c:pt>
                <c:pt idx="48" formatCode="#,##0">
                  <c:v>36919</c:v>
                </c:pt>
                <c:pt idx="49" formatCode="#,##0">
                  <c:v>37955</c:v>
                </c:pt>
                <c:pt idx="50" formatCode="#,##0">
                  <c:v>39161</c:v>
                </c:pt>
                <c:pt idx="51" formatCode="#,##0">
                  <c:v>40639</c:v>
                </c:pt>
                <c:pt idx="52" formatCode="#,##0">
                  <c:v>41290</c:v>
                </c:pt>
                <c:pt idx="53" formatCode="#,##0">
                  <c:v>42035</c:v>
                </c:pt>
              </c:numCache>
            </c:numRef>
          </c:val>
          <c:smooth val="0"/>
          <c:extLst>
            <c:ext xmlns:c16="http://schemas.microsoft.com/office/drawing/2014/chart" uri="{C3380CC4-5D6E-409C-BE32-E72D297353CC}">
              <c16:uniqueId val="{00000006-925A-40BF-A6FF-38FC960F4C34}"/>
            </c:ext>
          </c:extLst>
        </c:ser>
        <c:dLbls>
          <c:showLegendKey val="0"/>
          <c:showVal val="0"/>
          <c:showCatName val="0"/>
          <c:showSerName val="0"/>
          <c:showPercent val="0"/>
          <c:showBubbleSize val="0"/>
        </c:dLbls>
        <c:smooth val="0"/>
        <c:axId val="476132640"/>
        <c:axId val="476133120"/>
      </c:lineChart>
      <c:catAx>
        <c:axId val="476132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476133120"/>
        <c:crosses val="autoZero"/>
        <c:auto val="1"/>
        <c:lblAlgn val="ctr"/>
        <c:lblOffset val="100"/>
        <c:noMultiLvlLbl val="0"/>
      </c:catAx>
      <c:valAx>
        <c:axId val="476133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b-NO"/>
                  <a:t>Antall personer som deltok i FoU</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476132640"/>
        <c:crosses val="autoZero"/>
        <c:crossBetween val="between"/>
      </c:valAx>
      <c:spPr>
        <a:noFill/>
        <a:ln>
          <a:noFill/>
        </a:ln>
        <a:effectLst/>
      </c:spPr>
    </c:plotArea>
    <c:legend>
      <c:legendPos val="r"/>
      <c:layout>
        <c:manualLayout>
          <c:xMode val="edge"/>
          <c:yMode val="edge"/>
          <c:x val="0.73492013888888885"/>
          <c:y val="0.3602181623931624"/>
          <c:w val="0.2606701388888889"/>
          <c:h val="0.2849910256410256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99753086419752"/>
          <c:y val="5.2020486111111111E-2"/>
          <c:w val="0.56639984567901247"/>
          <c:h val="0.82470766959442821"/>
        </c:manualLayout>
      </c:layout>
      <c:barChart>
        <c:barDir val="col"/>
        <c:grouping val="percentStacked"/>
        <c:varyColors val="0"/>
        <c:ser>
          <c:idx val="0"/>
          <c:order val="0"/>
          <c:tx>
            <c:strRef>
              <c:f>'[Figurgrunnlag_Hgu.xlsx]F3.2h'!$A$5</c:f>
              <c:strCache>
                <c:ptCount val="1"/>
                <c:pt idx="0">
                  <c:v>Uoppgitt</c:v>
                </c:pt>
              </c:strCache>
            </c:strRef>
          </c:tx>
          <c:spPr>
            <a:solidFill>
              <a:srgbClr val="D8BE00"/>
            </a:solidFill>
            <a:ln w="22225">
              <a:noFill/>
            </a:ln>
            <a:effectLst/>
          </c:spPr>
          <c:invertIfNegative val="0"/>
          <c:cat>
            <c:strRef>
              <c:f>'[Figurgrunnlag_Hgu.xlsx]F3.2h'!$B$4:$L$4</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'[Figurgrunnlag_Hgu.xlsx]F3.2h'!$B$5:$L$5</c:f>
              <c:numCache>
                <c:formatCode>0</c:formatCode>
                <c:ptCount val="11"/>
                <c:pt idx="0">
                  <c:v>7478</c:v>
                </c:pt>
                <c:pt idx="1">
                  <c:v>7862</c:v>
                </c:pt>
                <c:pt idx="2">
                  <c:v>8238</c:v>
                </c:pt>
                <c:pt idx="3">
                  <c:v>8743</c:v>
                </c:pt>
                <c:pt idx="4">
                  <c:v>9169</c:v>
                </c:pt>
                <c:pt idx="5">
                  <c:v>9978</c:v>
                </c:pt>
                <c:pt idx="6">
                  <c:v>10522</c:v>
                </c:pt>
                <c:pt idx="7">
                  <c:v>11239</c:v>
                </c:pt>
                <c:pt idx="8">
                  <c:v>11843</c:v>
                </c:pt>
                <c:pt idx="9">
                  <c:v>12820</c:v>
                </c:pt>
                <c:pt idx="10">
                  <c:v>13443</c:v>
                </c:pt>
              </c:numCache>
            </c:numRef>
          </c:val>
          <c:extLst>
            <c:ext xmlns:c16="http://schemas.microsoft.com/office/drawing/2014/chart" uri="{C3380CC4-5D6E-409C-BE32-E72D297353CC}">
              <c16:uniqueId val="{00000000-3056-4B57-96C6-1923111C6966}"/>
            </c:ext>
          </c:extLst>
        </c:ser>
        <c:ser>
          <c:idx val="1"/>
          <c:order val="1"/>
          <c:tx>
            <c:strRef>
              <c:f>'[Figurgrunnlag_Hgu.xlsx]F3.2h'!$A$6</c:f>
              <c:strCache>
                <c:ptCount val="1"/>
                <c:pt idx="0">
                  <c:v>Mor eller far har grunnskole-
utdanning</c:v>
                </c:pt>
              </c:strCache>
            </c:strRef>
          </c:tx>
          <c:spPr>
            <a:solidFill>
              <a:srgbClr val="0063AF"/>
            </a:solidFill>
            <a:ln w="22225">
              <a:noFill/>
            </a:ln>
            <a:effectLst/>
          </c:spPr>
          <c:invertIfNegative val="0"/>
          <c:cat>
            <c:strRef>
              <c:f>'[Figurgrunnlag_Hgu.xlsx]F3.2h'!$B$4:$L$4</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'[Figurgrunnlag_Hgu.xlsx]F3.2h'!$B$6:$L$6</c:f>
              <c:numCache>
                <c:formatCode>0</c:formatCode>
                <c:ptCount val="11"/>
                <c:pt idx="0">
                  <c:v>1589</c:v>
                </c:pt>
                <c:pt idx="1">
                  <c:v>1563</c:v>
                </c:pt>
                <c:pt idx="2">
                  <c:v>1495</c:v>
                </c:pt>
                <c:pt idx="3">
                  <c:v>1445</c:v>
                </c:pt>
                <c:pt idx="4">
                  <c:v>1393</c:v>
                </c:pt>
                <c:pt idx="5">
                  <c:v>1367</c:v>
                </c:pt>
                <c:pt idx="6">
                  <c:v>1317</c:v>
                </c:pt>
                <c:pt idx="7">
                  <c:v>1268</c:v>
                </c:pt>
                <c:pt idx="8">
                  <c:v>1212</c:v>
                </c:pt>
                <c:pt idx="9">
                  <c:v>1132</c:v>
                </c:pt>
                <c:pt idx="10">
                  <c:v>1080</c:v>
                </c:pt>
              </c:numCache>
            </c:numRef>
          </c:val>
          <c:extLst>
            <c:ext xmlns:c16="http://schemas.microsoft.com/office/drawing/2014/chart" uri="{C3380CC4-5D6E-409C-BE32-E72D297353CC}">
              <c16:uniqueId val="{00000001-3056-4B57-96C6-1923111C6966}"/>
            </c:ext>
          </c:extLst>
        </c:ser>
        <c:ser>
          <c:idx val="2"/>
          <c:order val="2"/>
          <c:tx>
            <c:strRef>
              <c:f>'[Figurgrunnlag_Hgu.xlsx]F3.2h'!$A$7</c:f>
              <c:strCache>
                <c:ptCount val="1"/>
                <c:pt idx="0">
                  <c:v>Mor eller far har videregående utdanning</c:v>
                </c:pt>
              </c:strCache>
            </c:strRef>
          </c:tx>
          <c:spPr>
            <a:solidFill>
              <a:srgbClr val="95C7ED"/>
            </a:solidFill>
            <a:ln w="22225">
              <a:noFill/>
            </a:ln>
            <a:effectLst/>
          </c:spPr>
          <c:invertIfNegative val="0"/>
          <c:cat>
            <c:strRef>
              <c:f>'[Figurgrunnlag_Hgu.xlsx]F3.2h'!$B$4:$L$4</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'[Figurgrunnlag_Hgu.xlsx]F3.2h'!$B$7:$L$7</c:f>
              <c:numCache>
                <c:formatCode>0</c:formatCode>
                <c:ptCount val="11"/>
                <c:pt idx="0">
                  <c:v>8173</c:v>
                </c:pt>
                <c:pt idx="1">
                  <c:v>8190</c:v>
                </c:pt>
                <c:pt idx="2">
                  <c:v>8203</c:v>
                </c:pt>
                <c:pt idx="3">
                  <c:v>8269</c:v>
                </c:pt>
                <c:pt idx="4">
                  <c:v>8376</c:v>
                </c:pt>
                <c:pt idx="5">
                  <c:v>8501</c:v>
                </c:pt>
                <c:pt idx="6">
                  <c:v>8491</c:v>
                </c:pt>
                <c:pt idx="7">
                  <c:v>8426</c:v>
                </c:pt>
                <c:pt idx="8">
                  <c:v>8352</c:v>
                </c:pt>
                <c:pt idx="9">
                  <c:v>8228</c:v>
                </c:pt>
                <c:pt idx="10">
                  <c:v>8081</c:v>
                </c:pt>
              </c:numCache>
            </c:numRef>
          </c:val>
          <c:extLst>
            <c:ext xmlns:c16="http://schemas.microsoft.com/office/drawing/2014/chart" uri="{C3380CC4-5D6E-409C-BE32-E72D297353CC}">
              <c16:uniqueId val="{00000002-3056-4B57-96C6-1923111C6966}"/>
            </c:ext>
          </c:extLst>
        </c:ser>
        <c:ser>
          <c:idx val="3"/>
          <c:order val="3"/>
          <c:tx>
            <c:strRef>
              <c:f>'[Figurgrunnlag_Hgu.xlsx]F3.2h'!$A$8</c:f>
              <c:strCache>
                <c:ptCount val="1"/>
                <c:pt idx="0">
                  <c:v>Mor eller far har kort høyere utdanning</c:v>
                </c:pt>
              </c:strCache>
            </c:strRef>
          </c:tx>
          <c:spPr>
            <a:solidFill>
              <a:srgbClr val="005444"/>
            </a:solidFill>
            <a:ln w="22225">
              <a:noFill/>
            </a:ln>
            <a:effectLst/>
          </c:spPr>
          <c:invertIfNegative val="0"/>
          <c:cat>
            <c:strRef>
              <c:f>'[Figurgrunnlag_Hgu.xlsx]F3.2h'!$B$4:$L$4</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'[Figurgrunnlag_Hgu.xlsx]F3.2h'!$B$8:$L$8</c:f>
              <c:numCache>
                <c:formatCode>0</c:formatCode>
                <c:ptCount val="11"/>
                <c:pt idx="0">
                  <c:v>6581</c:v>
                </c:pt>
                <c:pt idx="1">
                  <c:v>6819</c:v>
                </c:pt>
                <c:pt idx="2">
                  <c:v>7025</c:v>
                </c:pt>
                <c:pt idx="3">
                  <c:v>7323</c:v>
                </c:pt>
                <c:pt idx="4">
                  <c:v>7614</c:v>
                </c:pt>
                <c:pt idx="5">
                  <c:v>7971</c:v>
                </c:pt>
                <c:pt idx="6">
                  <c:v>8331</c:v>
                </c:pt>
                <c:pt idx="7">
                  <c:v>8561</c:v>
                </c:pt>
                <c:pt idx="8">
                  <c:v>8841</c:v>
                </c:pt>
                <c:pt idx="9">
                  <c:v>9095</c:v>
                </c:pt>
                <c:pt idx="10">
                  <c:v>9118</c:v>
                </c:pt>
              </c:numCache>
            </c:numRef>
          </c:val>
          <c:extLst>
            <c:ext xmlns:c16="http://schemas.microsoft.com/office/drawing/2014/chart" uri="{C3380CC4-5D6E-409C-BE32-E72D297353CC}">
              <c16:uniqueId val="{00000003-3056-4B57-96C6-1923111C6966}"/>
            </c:ext>
          </c:extLst>
        </c:ser>
        <c:ser>
          <c:idx val="4"/>
          <c:order val="4"/>
          <c:tx>
            <c:strRef>
              <c:f>'[Figurgrunnlag_Hgu.xlsx]F3.2h'!$A$9</c:f>
              <c:strCache>
                <c:ptCount val="1"/>
                <c:pt idx="0">
                  <c:v>Mor eller far har lang høyere utdanning</c:v>
                </c:pt>
              </c:strCache>
            </c:strRef>
          </c:tx>
          <c:spPr>
            <a:solidFill>
              <a:srgbClr val="1FA138"/>
            </a:solidFill>
            <a:ln w="22225">
              <a:noFill/>
            </a:ln>
            <a:effectLst/>
          </c:spPr>
          <c:invertIfNegative val="0"/>
          <c:cat>
            <c:strRef>
              <c:f>'[Figurgrunnlag_Hgu.xlsx]F3.2h'!$B$4:$L$4</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'[Figurgrunnlag_Hgu.xlsx]F3.2h'!$B$9:$L$9</c:f>
              <c:numCache>
                <c:formatCode>0</c:formatCode>
                <c:ptCount val="11"/>
                <c:pt idx="0">
                  <c:v>6465</c:v>
                </c:pt>
                <c:pt idx="1">
                  <c:v>6675</c:v>
                </c:pt>
                <c:pt idx="2">
                  <c:v>6876</c:v>
                </c:pt>
                <c:pt idx="3">
                  <c:v>7164</c:v>
                </c:pt>
                <c:pt idx="4">
                  <c:v>7319</c:v>
                </c:pt>
                <c:pt idx="5">
                  <c:v>7665</c:v>
                </c:pt>
                <c:pt idx="6">
                  <c:v>7832</c:v>
                </c:pt>
                <c:pt idx="7">
                  <c:v>7997</c:v>
                </c:pt>
                <c:pt idx="8">
                  <c:v>8228</c:v>
                </c:pt>
                <c:pt idx="9">
                  <c:v>8498</c:v>
                </c:pt>
                <c:pt idx="10">
                  <c:v>8524</c:v>
                </c:pt>
              </c:numCache>
            </c:numRef>
          </c:val>
          <c:extLst xmlns:c15="http://schemas.microsoft.com/office/drawing/2012/chart">
            <c:ext xmlns:c16="http://schemas.microsoft.com/office/drawing/2014/chart" uri="{C3380CC4-5D6E-409C-BE32-E72D297353CC}">
              <c16:uniqueId val="{00000004-3056-4B57-96C6-1923111C6966}"/>
            </c:ext>
          </c:extLst>
        </c:ser>
        <c:dLbls>
          <c:showLegendKey val="0"/>
          <c:showVal val="0"/>
          <c:showCatName val="0"/>
          <c:showSerName val="0"/>
          <c:showPercent val="0"/>
          <c:showBubbleSize val="0"/>
        </c:dLbls>
        <c:gapWidth val="50"/>
        <c:overlap val="100"/>
        <c:axId val="1626753679"/>
        <c:axId val="1626751279"/>
        <c:extLst/>
      </c:barChart>
      <c:catAx>
        <c:axId val="1626753679"/>
        <c:scaling>
          <c:orientation val="minMax"/>
        </c:scaling>
        <c:delete val="0"/>
        <c:axPos val="b"/>
        <c:majorGridlines>
          <c:spPr>
            <a:ln w="12700" cap="flat" cmpd="sng" algn="ctr">
              <a:solidFill>
                <a:srgbClr val="D9D9D9"/>
              </a:solidFill>
              <a:round/>
            </a:ln>
            <a:effectLst/>
          </c:spPr>
        </c:majorGridlines>
        <c:numFmt formatCode="General" sourceLinked="1"/>
        <c:majorTickMark val="none"/>
        <c:minorTickMark val="none"/>
        <c:tickLblPos val="nextTo"/>
        <c:spPr>
          <a:noFill/>
          <a:ln w="12700" cap="flat" cmpd="sng" algn="ctr">
            <a:noFill/>
            <a:round/>
          </a:ln>
          <a:effectLst/>
          <a:extLst>
            <a:ext uri="{91240B29-F687-4F45-9708-019B960494DF}">
              <a14:hiddenLine xmlns:a14="http://schemas.microsoft.com/office/drawing/2010/main" w="12700" cap="flat" cmpd="sng" algn="ctr">
                <a:solidFill>
                  <a:srgbClr val="D9D9D9"/>
                </a:solidFill>
                <a:round/>
              </a14:hiddenLine>
            </a:ext>
          </a:extLst>
        </c:spPr>
        <c:txPr>
          <a:bodyPr rot="-5400000" spcFirstLastPara="1" vertOverflow="ellipsis" wrap="square" anchor="ctr" anchorCtr="1"/>
          <a:lstStyle/>
          <a:p>
            <a:pPr>
              <a:defRPr sz="1400" b="0" i="0" u="none" strike="noStrike" kern="1200" baseline="0">
                <a:solidFill>
                  <a:srgbClr val="000000"/>
                </a:solidFill>
                <a:latin typeface="Open Sans" panose="020B0606030504020204" pitchFamily="34" charset="0"/>
                <a:ea typeface="+mn-ea"/>
                <a:cs typeface="+mn-cs"/>
              </a:defRPr>
            </a:pPr>
            <a:endParaRPr lang="nb-NO"/>
          </a:p>
        </c:txPr>
        <c:crossAx val="1626751279"/>
        <c:crosses val="autoZero"/>
        <c:auto val="1"/>
        <c:lblAlgn val="ctr"/>
        <c:lblOffset val="100"/>
        <c:noMultiLvlLbl val="0"/>
      </c:catAx>
      <c:valAx>
        <c:axId val="1626751279"/>
        <c:scaling>
          <c:orientation val="minMax"/>
        </c:scaling>
        <c:delete val="0"/>
        <c:axPos val="l"/>
        <c:majorGridlines>
          <c:spPr>
            <a:ln w="12700" cap="flat" cmpd="sng" algn="ctr">
              <a:solidFill>
                <a:srgbClr val="D9D9D9"/>
              </a:solidFill>
              <a:round/>
            </a:ln>
            <a:effectLst/>
          </c:spPr>
        </c:majorGridlines>
        <c:title>
          <c:tx>
            <c:rich>
              <a:bodyPr rot="-5400000" spcFirstLastPara="1" vertOverflow="ellipsis" vert="horz" wrap="square" anchor="ctr" anchorCtr="1"/>
              <a:lstStyle/>
              <a:p>
                <a:pPr>
                  <a:defRPr sz="1600" b="0" i="0" u="none" strike="noStrike" kern="1200" baseline="0">
                    <a:solidFill>
                      <a:srgbClr val="000000"/>
                    </a:solidFill>
                    <a:latin typeface="Open Sans" panose="020B0606030504020204" pitchFamily="34" charset="0"/>
                    <a:ea typeface="+mn-ea"/>
                    <a:cs typeface="+mn-cs"/>
                  </a:defRPr>
                </a:pPr>
                <a:r>
                  <a:rPr lang="en-US"/>
                  <a:t>Andel forskere/faglig personale</a:t>
                </a:r>
              </a:p>
            </c:rich>
          </c:tx>
          <c:layout>
            <c:manualLayout>
              <c:xMode val="edge"/>
              <c:yMode val="edge"/>
              <c:x val="8.8202866593164279E-3"/>
              <c:y val="1.5686274509803921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rgbClr val="000000"/>
                  </a:solidFill>
                  <a:latin typeface="Open Sans" panose="020B0606030504020204" pitchFamily="34" charset="0"/>
                  <a:ea typeface="+mn-ea"/>
                  <a:cs typeface="+mn-cs"/>
                </a:defRPr>
              </a:pPr>
              <a:endParaRPr lang="nb-NO"/>
            </a:p>
          </c:txPr>
        </c:title>
        <c:numFmt formatCode="0%" sourceLinked="0"/>
        <c:majorTickMark val="none"/>
        <c:minorTickMark val="none"/>
        <c:tickLblPos val="nextTo"/>
        <c:spPr>
          <a:noFill/>
          <a:ln w="12700">
            <a:noFill/>
          </a:ln>
          <a:effectLst/>
          <a:extLst>
            <a:ext uri="{91240B29-F687-4F45-9708-019B960494DF}">
              <a14:hiddenLine xmlns:a14="http://schemas.microsoft.com/office/drawing/2010/main" w="12700">
                <a:solidFill>
                  <a:srgbClr val="D9D9D9"/>
                </a:solidFill>
              </a14:hiddenLine>
            </a:ext>
          </a:extLst>
        </c:spPr>
        <c:txPr>
          <a:bodyPr rot="-60000000" spcFirstLastPara="1" vertOverflow="ellipsis" vert="horz" wrap="square" anchor="ctr" anchorCtr="1"/>
          <a:lstStyle/>
          <a:p>
            <a:pPr>
              <a:defRPr sz="1600" b="0" i="0" u="none" strike="noStrike" kern="1200" baseline="0">
                <a:solidFill>
                  <a:srgbClr val="000000"/>
                </a:solidFill>
                <a:latin typeface="Open Sans" panose="020B0606030504020204" pitchFamily="34" charset="0"/>
                <a:ea typeface="+mn-ea"/>
                <a:cs typeface="+mn-cs"/>
              </a:defRPr>
            </a:pPr>
            <a:endParaRPr lang="nb-NO"/>
          </a:p>
        </c:txPr>
        <c:crossAx val="1626753679"/>
        <c:crosses val="autoZero"/>
        <c:crossBetween val="between"/>
      </c:valAx>
      <c:spPr>
        <a:noFill/>
        <a:ln>
          <a:noFill/>
        </a:ln>
        <a:effectLst/>
      </c:spPr>
    </c:plotArea>
    <c:legend>
      <c:legendPos val="r"/>
      <c:layout>
        <c:manualLayout>
          <c:xMode val="edge"/>
          <c:yMode val="edge"/>
          <c:x val="0.73837546296296297"/>
          <c:y val="4.5744118622489921E-2"/>
          <c:w val="0.25641712962962965"/>
          <c:h val="0.88393461213398528"/>
        </c:manualLayout>
      </c:layout>
      <c:overlay val="1"/>
      <c:spPr>
        <a:solidFill>
          <a:srgbClr val="FFFFFF"/>
        </a:solidFill>
        <a:ln w="12700">
          <a:noFill/>
        </a:ln>
        <a:effectLst/>
      </c:spPr>
      <c:txPr>
        <a:bodyPr rot="0" spcFirstLastPara="1" vertOverflow="ellipsis" vert="horz" wrap="square" anchor="ctr" anchorCtr="1"/>
        <a:lstStyle/>
        <a:p>
          <a:pPr algn="l">
            <a:defRPr sz="1400" b="0" i="0" u="none" strike="noStrike" kern="1200" baseline="0">
              <a:solidFill>
                <a:srgbClr val="000000"/>
              </a:solidFill>
              <a:latin typeface="Open Sans" panose="020B0606030504020204" pitchFamily="34" charset="0"/>
              <a:ea typeface="+mn-ea"/>
              <a:cs typeface="+mn-cs"/>
            </a:defRPr>
          </a:pPr>
          <a:endParaRPr lang="nb-NO"/>
        </a:p>
      </c:txPr>
    </c:legend>
    <c:plotVisOnly val="1"/>
    <c:dispBlanksAs val="gap"/>
    <c:showDLblsOverMax val="0"/>
  </c:chart>
  <c:spPr>
    <a:solidFill>
      <a:sysClr val="window" lastClr="FFFFFF"/>
    </a:solidFill>
    <a:ln w="0" cap="flat" cmpd="sng" algn="ctr">
      <a:solidFill>
        <a:sysClr val="windowText" lastClr="000000">
          <a:lumMod val="15000"/>
          <a:lumOff val="85000"/>
        </a:sysClr>
      </a:solidFill>
      <a:round/>
    </a:ln>
    <a:effectLst/>
  </c:spPr>
  <c:txPr>
    <a:bodyPr/>
    <a:lstStyle/>
    <a:p>
      <a:pPr>
        <a:defRPr sz="1600">
          <a:solidFill>
            <a:srgbClr val="000000"/>
          </a:solidFill>
          <a:latin typeface="Open Sans" panose="020B0606030504020204" pitchFamily="34" charset="0"/>
        </a:defRPr>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74999999999986E-2"/>
          <c:y val="0.11653160566112911"/>
          <c:w val="0.89647287037037038"/>
          <c:h val="0.69964024739005626"/>
        </c:manualLayout>
      </c:layout>
      <c:barChart>
        <c:barDir val="col"/>
        <c:grouping val="stacked"/>
        <c:varyColors val="0"/>
        <c:ser>
          <c:idx val="0"/>
          <c:order val="0"/>
          <c:tx>
            <c:strRef>
              <c:f>'[Figurgrunnlag_Hgu.xlsx]F3.2f'!$B$4</c:f>
              <c:strCache>
                <c:ptCount val="1"/>
                <c:pt idx="0">
                  <c:v>Øvrige forskere/faglig personale</c:v>
                </c:pt>
              </c:strCache>
            </c:strRef>
          </c:tx>
          <c:spPr>
            <a:solidFill>
              <a:schemeClr val="accent1"/>
            </a:solidFill>
            <a:ln w="22225">
              <a:noFill/>
            </a:ln>
            <a:effectLst/>
          </c:spPr>
          <c:invertIfNegative val="0"/>
          <c:dLbls>
            <c:delete val="1"/>
          </c:dLbls>
          <c:cat>
            <c:strRef>
              <c:f>'[Figurgrunnlag_Hgu.xlsx]F3.2f'!$A$5:$A$9</c:f>
              <c:strCache>
                <c:ptCount val="5"/>
                <c:pt idx="0">
                  <c:v>Stillings-
nivå 1</c:v>
                </c:pt>
                <c:pt idx="1">
                  <c:v>Stillings-
nivå 2</c:v>
                </c:pt>
                <c:pt idx="2">
                  <c:v>Stillings-
nivå 3</c:v>
                </c:pt>
                <c:pt idx="3">
                  <c:v>Post-
doktor</c:v>
                </c:pt>
                <c:pt idx="4">
                  <c:v>Stipendiat</c:v>
                </c:pt>
              </c:strCache>
            </c:strRef>
          </c:cat>
          <c:val>
            <c:numRef>
              <c:f>'[Figurgrunnlag_Hgu.xlsx]F3.2f'!$B$5:$B$9</c:f>
              <c:numCache>
                <c:formatCode>#,##0</c:formatCode>
                <c:ptCount val="5"/>
                <c:pt idx="0">
                  <c:v>4929</c:v>
                </c:pt>
                <c:pt idx="1">
                  <c:v>9930</c:v>
                </c:pt>
                <c:pt idx="2">
                  <c:v>6093</c:v>
                </c:pt>
                <c:pt idx="3">
                  <c:v>602</c:v>
                </c:pt>
                <c:pt idx="4">
                  <c:v>4556</c:v>
                </c:pt>
              </c:numCache>
            </c:numRef>
          </c:val>
          <c:extLst>
            <c:ext xmlns:c16="http://schemas.microsoft.com/office/drawing/2014/chart" uri="{C3380CC4-5D6E-409C-BE32-E72D297353CC}">
              <c16:uniqueId val="{00000000-85E9-47FC-8811-769C70C6BBC0}"/>
            </c:ext>
          </c:extLst>
        </c:ser>
        <c:ser>
          <c:idx val="1"/>
          <c:order val="1"/>
          <c:tx>
            <c:strRef>
              <c:f>'[Figurgrunnlag_Hgu.xlsx]F3.2f'!$C$4</c:f>
              <c:strCache>
                <c:ptCount val="1"/>
                <c:pt idx="0">
                  <c:v>Innvandrere</c:v>
                </c:pt>
              </c:strCache>
            </c:strRef>
          </c:tx>
          <c:spPr>
            <a:solidFill>
              <a:schemeClr val="tx2">
                <a:lumMod val="25000"/>
                <a:lumOff val="75000"/>
              </a:schemeClr>
            </a:solidFill>
            <a:ln w="22225">
              <a:noFill/>
            </a:ln>
            <a:effectLst/>
          </c:spPr>
          <c:invertIfNegative val="0"/>
          <c:dLbls>
            <c:dLbl>
              <c:idx val="0"/>
              <c:tx>
                <c:rich>
                  <a:bodyPr/>
                  <a:lstStyle/>
                  <a:p>
                    <a:fld id="{75374576-CFF0-4A35-A872-672D5AD7863E}" type="CELLRANGE">
                      <a:rPr lang="en-US"/>
                      <a:pPr/>
                      <a:t>[CELLEOMRÅDE]</a:t>
                    </a:fld>
                    <a:endParaRPr lang="nb-NO"/>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5E9-47FC-8811-769C70C6BBC0}"/>
                </c:ext>
              </c:extLst>
            </c:dLbl>
            <c:dLbl>
              <c:idx val="1"/>
              <c:tx>
                <c:rich>
                  <a:bodyPr/>
                  <a:lstStyle/>
                  <a:p>
                    <a:fld id="{50B603C3-4D0F-4C7C-A65A-C0B7E205D7ED}" type="CELLRANGE">
                      <a:rPr lang="nb-NO"/>
                      <a:pPr/>
                      <a:t>[CELLEOMRÅDE]</a:t>
                    </a:fld>
                    <a:endParaRPr lang="nb-NO"/>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5E9-47FC-8811-769C70C6BBC0}"/>
                </c:ext>
              </c:extLst>
            </c:dLbl>
            <c:dLbl>
              <c:idx val="2"/>
              <c:tx>
                <c:rich>
                  <a:bodyPr/>
                  <a:lstStyle/>
                  <a:p>
                    <a:fld id="{B45926F6-B7E4-4D4B-BD8D-9F6BB61AC8FE}" type="CELLRANGE">
                      <a:rPr lang="nb-NO"/>
                      <a:pPr/>
                      <a:t>[CELLEOMRÅDE]</a:t>
                    </a:fld>
                    <a:endParaRPr lang="nb-NO"/>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5E9-47FC-8811-769C70C6BBC0}"/>
                </c:ext>
              </c:extLst>
            </c:dLbl>
            <c:dLbl>
              <c:idx val="3"/>
              <c:tx>
                <c:rich>
                  <a:bodyPr/>
                  <a:lstStyle/>
                  <a:p>
                    <a:fld id="{813276B2-BC43-47CC-AA97-3B3AE414BC82}" type="CELLRANGE">
                      <a:rPr lang="nb-NO"/>
                      <a:pPr/>
                      <a:t>[CELLEOMRÅDE]</a:t>
                    </a:fld>
                    <a:endParaRPr lang="nb-NO"/>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5E9-47FC-8811-769C70C6BBC0}"/>
                </c:ext>
              </c:extLst>
            </c:dLbl>
            <c:dLbl>
              <c:idx val="4"/>
              <c:tx>
                <c:rich>
                  <a:bodyPr/>
                  <a:lstStyle/>
                  <a:p>
                    <a:fld id="{246D39DE-5CFC-4A0B-9400-DEF328A09BCB}" type="CELLRANGE">
                      <a:rPr lang="nb-NO"/>
                      <a:pPr/>
                      <a:t>[CELLEOMRÅDE]</a:t>
                    </a:fld>
                    <a:endParaRPr lang="nb-NO"/>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5E9-47FC-8811-769C70C6BBC0}"/>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Open Sans" panose="020B0606030504020204" pitchFamily="34" charset="0"/>
                    <a:ea typeface="+mn-ea"/>
                    <a:cs typeface="+mn-cs"/>
                  </a:defRPr>
                </a:pPr>
                <a:endParaRPr lang="nb-NO"/>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'[Figurgrunnlag_Hgu.xlsx]F3.2f'!$A$5:$A$9</c:f>
              <c:strCache>
                <c:ptCount val="5"/>
                <c:pt idx="0">
                  <c:v>Stillings-
nivå 1</c:v>
                </c:pt>
                <c:pt idx="1">
                  <c:v>Stillings-
nivå 2</c:v>
                </c:pt>
                <c:pt idx="2">
                  <c:v>Stillings-
nivå 3</c:v>
                </c:pt>
                <c:pt idx="3">
                  <c:v>Post-
doktor</c:v>
                </c:pt>
                <c:pt idx="4">
                  <c:v>Stipendiat</c:v>
                </c:pt>
              </c:strCache>
            </c:strRef>
          </c:cat>
          <c:val>
            <c:numRef>
              <c:f>'[Figurgrunnlag_Hgu.xlsx]F3.2f'!$C$5:$C$9</c:f>
              <c:numCache>
                <c:formatCode>#,##0</c:formatCode>
                <c:ptCount val="5"/>
                <c:pt idx="0">
                  <c:v>2175</c:v>
                </c:pt>
                <c:pt idx="1">
                  <c:v>4721</c:v>
                </c:pt>
                <c:pt idx="2">
                  <c:v>1111</c:v>
                </c:pt>
                <c:pt idx="3">
                  <c:v>1696</c:v>
                </c:pt>
                <c:pt idx="4">
                  <c:v>3702</c:v>
                </c:pt>
              </c:numCache>
            </c:numRef>
          </c:val>
          <c:extLst>
            <c:ext xmlns:c15="http://schemas.microsoft.com/office/drawing/2012/chart" uri="{02D57815-91ED-43cb-92C2-25804820EDAC}">
              <c15:datalabelsRange>
                <c15:f>'[Figurgrunnlag_Hgu.xlsx]F3.2f'!$F$5:$F$9</c15:f>
                <c15:dlblRangeCache>
                  <c:ptCount val="5"/>
                  <c:pt idx="0">
                    <c:v>31 %</c:v>
                  </c:pt>
                  <c:pt idx="1">
                    <c:v>33 %</c:v>
                  </c:pt>
                  <c:pt idx="2">
                    <c:v>16 %</c:v>
                  </c:pt>
                  <c:pt idx="3">
                    <c:v>74 %</c:v>
                  </c:pt>
                  <c:pt idx="4">
                    <c:v>46 %</c:v>
                  </c:pt>
                </c15:dlblRangeCache>
              </c15:datalabelsRange>
            </c:ext>
            <c:ext xmlns:c16="http://schemas.microsoft.com/office/drawing/2014/chart" uri="{C3380CC4-5D6E-409C-BE32-E72D297353CC}">
              <c16:uniqueId val="{00000006-85E9-47FC-8811-769C70C6BBC0}"/>
            </c:ext>
          </c:extLst>
        </c:ser>
        <c:ser>
          <c:idx val="2"/>
          <c:order val="2"/>
          <c:tx>
            <c:strRef>
              <c:f>'[Figurgrunnlag_Hgu.xlsx]F3.2f'!$D$4</c:f>
              <c:strCache>
                <c:ptCount val="1"/>
                <c:pt idx="0">
                  <c:v>Norskfødte med innvandrerforeldre</c:v>
                </c:pt>
              </c:strCache>
            </c:strRef>
          </c:tx>
          <c:spPr>
            <a:solidFill>
              <a:schemeClr val="accent2"/>
            </a:solidFill>
            <a:ln w="22225">
              <a:noFill/>
            </a:ln>
            <a:effectLst/>
          </c:spPr>
          <c:invertIfNegative val="0"/>
          <c:dLbls>
            <c:delete val="1"/>
          </c:dLbls>
          <c:cat>
            <c:strRef>
              <c:f>'[Figurgrunnlag_Hgu.xlsx]F3.2f'!$A$5:$A$9</c:f>
              <c:strCache>
                <c:ptCount val="5"/>
                <c:pt idx="0">
                  <c:v>Stillings-
nivå 1</c:v>
                </c:pt>
                <c:pt idx="1">
                  <c:v>Stillings-
nivå 2</c:v>
                </c:pt>
                <c:pt idx="2">
                  <c:v>Stillings-
nivå 3</c:v>
                </c:pt>
                <c:pt idx="3">
                  <c:v>Post-
doktor</c:v>
                </c:pt>
                <c:pt idx="4">
                  <c:v>Stipendiat</c:v>
                </c:pt>
              </c:strCache>
            </c:strRef>
          </c:cat>
          <c:val>
            <c:numRef>
              <c:f>'[Figurgrunnlag_Hgu.xlsx]F3.2f'!$D$5:$D$9</c:f>
              <c:numCache>
                <c:formatCode>#,##0</c:formatCode>
                <c:ptCount val="5"/>
                <c:pt idx="0">
                  <c:v>21</c:v>
                </c:pt>
                <c:pt idx="1">
                  <c:v>77</c:v>
                </c:pt>
                <c:pt idx="2">
                  <c:v>53</c:v>
                </c:pt>
                <c:pt idx="3">
                  <c:v>6</c:v>
                </c:pt>
                <c:pt idx="4">
                  <c:v>114</c:v>
                </c:pt>
              </c:numCache>
            </c:numRef>
          </c:val>
          <c:extLst>
            <c:ext xmlns:c16="http://schemas.microsoft.com/office/drawing/2014/chart" uri="{C3380CC4-5D6E-409C-BE32-E72D297353CC}">
              <c16:uniqueId val="{00000007-85E9-47FC-8811-769C70C6BBC0}"/>
            </c:ext>
          </c:extLst>
        </c:ser>
        <c:dLbls>
          <c:dLblPos val="inEnd"/>
          <c:showLegendKey val="0"/>
          <c:showVal val="1"/>
          <c:showCatName val="0"/>
          <c:showSerName val="0"/>
          <c:showPercent val="0"/>
          <c:showBubbleSize val="0"/>
        </c:dLbls>
        <c:gapWidth val="30"/>
        <c:overlap val="100"/>
        <c:axId val="686519504"/>
        <c:axId val="686520488"/>
      </c:barChart>
      <c:catAx>
        <c:axId val="686519504"/>
        <c:scaling>
          <c:orientation val="minMax"/>
        </c:scaling>
        <c:delete val="0"/>
        <c:axPos val="b"/>
        <c:numFmt formatCode="General" sourceLinked="1"/>
        <c:majorTickMark val="none"/>
        <c:minorTickMark val="none"/>
        <c:tickLblPos val="nextTo"/>
        <c:spPr>
          <a:noFill/>
          <a:ln w="12700" cap="flat" cmpd="sng" algn="ctr">
            <a:noFill/>
            <a:round/>
          </a:ln>
          <a:effectLst/>
          <a:extLst>
            <a:ext uri="{91240B29-F687-4F45-9708-019B960494DF}">
              <a14:hiddenLine xmlns:a14="http://schemas.microsoft.com/office/drawing/2010/main" w="12700" cap="flat" cmpd="sng" algn="ctr">
                <a:solidFill>
                  <a:srgbClr val="D9D9D9"/>
                </a:solidFill>
                <a:round/>
              </a14:hiddenLine>
            </a:ext>
          </a:extLst>
        </c:spPr>
        <c:txPr>
          <a:bodyPr rot="-60000000" spcFirstLastPara="1" vertOverflow="ellipsis" vert="horz" wrap="square" anchor="ctr" anchorCtr="1"/>
          <a:lstStyle/>
          <a:p>
            <a:pPr>
              <a:defRPr sz="1600" b="0" i="0" u="none" strike="noStrike" kern="1200" baseline="0">
                <a:solidFill>
                  <a:schemeClr val="tx1"/>
                </a:solidFill>
                <a:latin typeface="Open Sans" panose="020B0606030504020204" pitchFamily="34" charset="0"/>
                <a:ea typeface="+mn-ea"/>
                <a:cs typeface="+mn-cs"/>
              </a:defRPr>
            </a:pPr>
            <a:endParaRPr lang="nb-NO"/>
          </a:p>
        </c:txPr>
        <c:crossAx val="686520488"/>
        <c:crosses val="autoZero"/>
        <c:auto val="1"/>
        <c:lblAlgn val="ctr"/>
        <c:lblOffset val="100"/>
        <c:noMultiLvlLbl val="0"/>
      </c:catAx>
      <c:valAx>
        <c:axId val="686520488"/>
        <c:scaling>
          <c:orientation val="minMax"/>
        </c:scaling>
        <c:delete val="0"/>
        <c:axPos val="l"/>
        <c:majorGridlines>
          <c:spPr>
            <a:ln w="12700" cap="flat" cmpd="sng" algn="ctr">
              <a:solidFill>
                <a:srgbClr val="D9D9D9"/>
              </a:solidFill>
              <a:round/>
            </a:ln>
            <a:effectLst/>
          </c:spPr>
        </c:majorGridlines>
        <c:title>
          <c:tx>
            <c:rich>
              <a:bodyPr rot="0" spcFirstLastPara="1" vertOverflow="ellipsis" wrap="square" anchor="ctr" anchorCtr="1"/>
              <a:lstStyle/>
              <a:p>
                <a:pPr>
                  <a:defRPr sz="1600" b="0" i="0" u="none" strike="noStrike" kern="1200" baseline="0">
                    <a:solidFill>
                      <a:schemeClr val="tx1"/>
                    </a:solidFill>
                    <a:latin typeface="Open Sans" panose="020B0606030504020204" pitchFamily="34" charset="0"/>
                    <a:ea typeface="+mn-ea"/>
                    <a:cs typeface="+mn-cs"/>
                  </a:defRPr>
                </a:pPr>
                <a:r>
                  <a:rPr lang="nb-NO"/>
                  <a:t>Antall</a:t>
                </a:r>
              </a:p>
            </c:rich>
          </c:tx>
          <c:layout>
            <c:manualLayout>
              <c:xMode val="edge"/>
              <c:yMode val="edge"/>
              <c:x val="0"/>
              <c:y val="1.132536179732414E-2"/>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solidFill>
                  <a:latin typeface="Open Sans" panose="020B0606030504020204" pitchFamily="34" charset="0"/>
                  <a:ea typeface="+mn-ea"/>
                  <a:cs typeface="+mn-cs"/>
                </a:defRPr>
              </a:pPr>
              <a:endParaRPr lang="nb-NO"/>
            </a:p>
          </c:txPr>
        </c:title>
        <c:numFmt formatCode="#\ ###\ ###\ ##0" sourceLinked="0"/>
        <c:majorTickMark val="none"/>
        <c:minorTickMark val="none"/>
        <c:tickLblPos val="nextTo"/>
        <c:spPr>
          <a:noFill/>
          <a:ln w="12700">
            <a:noFill/>
          </a:ln>
          <a:effectLst/>
          <a:extLst>
            <a:ext uri="{91240B29-F687-4F45-9708-019B960494DF}">
              <a14:hiddenLine xmlns:a14="http://schemas.microsoft.com/office/drawing/2010/main" w="12700">
                <a:solidFill>
                  <a:srgbClr val="D9D9D9"/>
                </a:solidFill>
              </a14:hiddenLine>
            </a:ext>
          </a:extLst>
        </c:spPr>
        <c:txPr>
          <a:bodyPr rot="-60000000" spcFirstLastPara="1" vertOverflow="ellipsis" vert="horz" wrap="square" anchor="ctr" anchorCtr="1"/>
          <a:lstStyle/>
          <a:p>
            <a:pPr>
              <a:defRPr sz="1600" b="0" i="0" u="none" strike="noStrike" kern="1200" baseline="0">
                <a:solidFill>
                  <a:schemeClr val="tx1"/>
                </a:solidFill>
                <a:latin typeface="Open Sans" panose="020B0606030504020204" pitchFamily="34" charset="0"/>
                <a:ea typeface="+mn-ea"/>
                <a:cs typeface="+mn-cs"/>
              </a:defRPr>
            </a:pPr>
            <a:endParaRPr lang="nb-NO"/>
          </a:p>
        </c:txPr>
        <c:crossAx val="686519504"/>
        <c:crosses val="autoZero"/>
        <c:crossBetween val="between"/>
      </c:valAx>
      <c:spPr>
        <a:noFill/>
        <a:ln>
          <a:noFill/>
        </a:ln>
        <a:effectLst/>
      </c:spPr>
    </c:plotArea>
    <c:legend>
      <c:legendPos val="b"/>
      <c:layout>
        <c:manualLayout>
          <c:xMode val="edge"/>
          <c:yMode val="edge"/>
          <c:x val="0.63132972222222217"/>
          <c:y val="3.5096459670823674E-3"/>
          <c:w val="0.36240481481481485"/>
          <c:h val="0.25859552153437426"/>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600" b="0" i="0" u="none" strike="noStrike" kern="1200" baseline="0">
              <a:solidFill>
                <a:schemeClr val="tx1"/>
              </a:solidFill>
              <a:latin typeface="Open Sans" panose="020B0606030504020204" pitchFamily="34" charset="0"/>
              <a:ea typeface="+mn-ea"/>
              <a:cs typeface="+mn-cs"/>
            </a:defRPr>
          </a:pPr>
          <a:endParaRPr lang="nb-NO"/>
        </a:p>
      </c:txPr>
    </c:legend>
    <c:plotVisOnly val="1"/>
    <c:dispBlanksAs val="gap"/>
    <c:showDLblsOverMax val="0"/>
  </c:chart>
  <c:spPr>
    <a:solidFill>
      <a:sysClr val="window" lastClr="FFFFFF"/>
    </a:solidFill>
    <a:ln w="0" cap="flat" cmpd="sng" algn="ctr">
      <a:solidFill>
        <a:schemeClr val="bg1"/>
      </a:solidFill>
      <a:round/>
    </a:ln>
    <a:effectLst/>
  </c:spPr>
  <c:txPr>
    <a:bodyPr/>
    <a:lstStyle/>
    <a:p>
      <a:pPr>
        <a:defRPr sz="1600">
          <a:solidFill>
            <a:schemeClr val="tx1"/>
          </a:solidFill>
          <a:latin typeface="Open Sans" panose="020B0606030504020204" pitchFamily="34" charset="0"/>
        </a:defRPr>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nb-NO" sz="1600"/>
              <a:t>Forskningsrådets utenlandsstipendordning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39413690476190477"/>
          <c:y val="0.17134920634920636"/>
          <c:w val="0.56040575396825409"/>
          <c:h val="0.55743214285714282"/>
        </c:manualLayout>
      </c:layout>
      <c:barChart>
        <c:barDir val="bar"/>
        <c:grouping val="stacked"/>
        <c:varyColors val="0"/>
        <c:ser>
          <c:idx val="0"/>
          <c:order val="0"/>
          <c:tx>
            <c:strRef>
              <c:f>Sheet9!$B$14</c:f>
              <c:strCache>
                <c:ptCount val="1"/>
                <c:pt idx="0">
                  <c:v>Afrika</c:v>
                </c:pt>
              </c:strCache>
            </c:strRef>
          </c:tx>
          <c:spPr>
            <a:solidFill>
              <a:schemeClr val="accent1"/>
            </a:solidFill>
            <a:ln>
              <a:noFill/>
            </a:ln>
            <a:effectLst/>
          </c:spPr>
          <c:invertIfNegative val="0"/>
          <c:cat>
            <c:strRef>
              <c:f>Sheet9!$A$15:$A$20</c:f>
              <c:strCache>
                <c:ptCount val="6"/>
                <c:pt idx="0">
                  <c:v>Humaniora</c:v>
                </c:pt>
                <c:pt idx="1">
                  <c:v>Landbruks- og fiskerifag</c:v>
                </c:pt>
                <c:pt idx="2">
                  <c:v>Matematikk og naturvitenskap</c:v>
                </c:pt>
                <c:pt idx="3">
                  <c:v>Medisin og helsefag</c:v>
                </c:pt>
                <c:pt idx="4">
                  <c:v>Samfunnsvitenskap</c:v>
                </c:pt>
                <c:pt idx="5">
                  <c:v>Teknologi</c:v>
                </c:pt>
              </c:strCache>
            </c:strRef>
          </c:cat>
          <c:val>
            <c:numRef>
              <c:f>Sheet9!$B$15:$B$20</c:f>
              <c:numCache>
                <c:formatCode>General</c:formatCode>
                <c:ptCount val="6"/>
                <c:pt idx="3">
                  <c:v>2</c:v>
                </c:pt>
                <c:pt idx="4">
                  <c:v>4</c:v>
                </c:pt>
                <c:pt idx="5">
                  <c:v>1</c:v>
                </c:pt>
              </c:numCache>
            </c:numRef>
          </c:val>
          <c:extLst>
            <c:ext xmlns:c16="http://schemas.microsoft.com/office/drawing/2014/chart" uri="{C3380CC4-5D6E-409C-BE32-E72D297353CC}">
              <c16:uniqueId val="{00000000-62CD-447C-A663-C08DACD2F125}"/>
            </c:ext>
          </c:extLst>
        </c:ser>
        <c:ser>
          <c:idx val="1"/>
          <c:order val="1"/>
          <c:tx>
            <c:strRef>
              <c:f>Sheet9!$C$14</c:f>
              <c:strCache>
                <c:ptCount val="1"/>
                <c:pt idx="0">
                  <c:v>Asia</c:v>
                </c:pt>
              </c:strCache>
            </c:strRef>
          </c:tx>
          <c:spPr>
            <a:solidFill>
              <a:schemeClr val="accent2"/>
            </a:solidFill>
            <a:ln>
              <a:noFill/>
            </a:ln>
            <a:effectLst/>
          </c:spPr>
          <c:invertIfNegative val="0"/>
          <c:cat>
            <c:strRef>
              <c:f>Sheet9!$A$15:$A$20</c:f>
              <c:strCache>
                <c:ptCount val="6"/>
                <c:pt idx="0">
                  <c:v>Humaniora</c:v>
                </c:pt>
                <c:pt idx="1">
                  <c:v>Landbruks- og fiskerifag</c:v>
                </c:pt>
                <c:pt idx="2">
                  <c:v>Matematikk og naturvitenskap</c:v>
                </c:pt>
                <c:pt idx="3">
                  <c:v>Medisin og helsefag</c:v>
                </c:pt>
                <c:pt idx="4">
                  <c:v>Samfunnsvitenskap</c:v>
                </c:pt>
                <c:pt idx="5">
                  <c:v>Teknologi</c:v>
                </c:pt>
              </c:strCache>
            </c:strRef>
          </c:cat>
          <c:val>
            <c:numRef>
              <c:f>Sheet9!$C$15:$C$20</c:f>
              <c:numCache>
                <c:formatCode>General</c:formatCode>
                <c:ptCount val="6"/>
                <c:pt idx="0">
                  <c:v>3</c:v>
                </c:pt>
                <c:pt idx="2">
                  <c:v>4</c:v>
                </c:pt>
                <c:pt idx="3">
                  <c:v>1</c:v>
                </c:pt>
                <c:pt idx="4">
                  <c:v>6</c:v>
                </c:pt>
                <c:pt idx="5">
                  <c:v>8</c:v>
                </c:pt>
              </c:numCache>
            </c:numRef>
          </c:val>
          <c:extLst>
            <c:ext xmlns:c16="http://schemas.microsoft.com/office/drawing/2014/chart" uri="{C3380CC4-5D6E-409C-BE32-E72D297353CC}">
              <c16:uniqueId val="{00000001-62CD-447C-A663-C08DACD2F125}"/>
            </c:ext>
          </c:extLst>
        </c:ser>
        <c:ser>
          <c:idx val="2"/>
          <c:order val="2"/>
          <c:tx>
            <c:strRef>
              <c:f>Sheet9!$D$14</c:f>
              <c:strCache>
                <c:ptCount val="1"/>
                <c:pt idx="0">
                  <c:v>Europa</c:v>
                </c:pt>
              </c:strCache>
            </c:strRef>
          </c:tx>
          <c:spPr>
            <a:solidFill>
              <a:schemeClr val="accent3"/>
            </a:solidFill>
            <a:ln>
              <a:noFill/>
            </a:ln>
            <a:effectLst/>
          </c:spPr>
          <c:invertIfNegative val="0"/>
          <c:cat>
            <c:strRef>
              <c:f>Sheet9!$A$15:$A$20</c:f>
              <c:strCache>
                <c:ptCount val="6"/>
                <c:pt idx="0">
                  <c:v>Humaniora</c:v>
                </c:pt>
                <c:pt idx="1">
                  <c:v>Landbruks- og fiskerifag</c:v>
                </c:pt>
                <c:pt idx="2">
                  <c:v>Matematikk og naturvitenskap</c:v>
                </c:pt>
                <c:pt idx="3">
                  <c:v>Medisin og helsefag</c:v>
                </c:pt>
                <c:pt idx="4">
                  <c:v>Samfunnsvitenskap</c:v>
                </c:pt>
                <c:pt idx="5">
                  <c:v>Teknologi</c:v>
                </c:pt>
              </c:strCache>
            </c:strRef>
          </c:cat>
          <c:val>
            <c:numRef>
              <c:f>Sheet9!$D$15:$D$20</c:f>
              <c:numCache>
                <c:formatCode>General</c:formatCode>
                <c:ptCount val="6"/>
                <c:pt idx="0">
                  <c:v>31</c:v>
                </c:pt>
                <c:pt idx="1">
                  <c:v>5</c:v>
                </c:pt>
                <c:pt idx="2">
                  <c:v>79</c:v>
                </c:pt>
                <c:pt idx="3">
                  <c:v>14</c:v>
                </c:pt>
                <c:pt idx="4">
                  <c:v>49</c:v>
                </c:pt>
                <c:pt idx="5">
                  <c:v>40</c:v>
                </c:pt>
              </c:numCache>
            </c:numRef>
          </c:val>
          <c:extLst>
            <c:ext xmlns:c16="http://schemas.microsoft.com/office/drawing/2014/chart" uri="{C3380CC4-5D6E-409C-BE32-E72D297353CC}">
              <c16:uniqueId val="{00000002-62CD-447C-A663-C08DACD2F125}"/>
            </c:ext>
          </c:extLst>
        </c:ser>
        <c:ser>
          <c:idx val="3"/>
          <c:order val="3"/>
          <c:tx>
            <c:strRef>
              <c:f>Sheet9!$E$14</c:f>
              <c:strCache>
                <c:ptCount val="1"/>
                <c:pt idx="0">
                  <c:v>Nord-Amerika</c:v>
                </c:pt>
              </c:strCache>
            </c:strRef>
          </c:tx>
          <c:spPr>
            <a:solidFill>
              <a:schemeClr val="accent4"/>
            </a:solidFill>
            <a:ln>
              <a:noFill/>
            </a:ln>
            <a:effectLst/>
          </c:spPr>
          <c:invertIfNegative val="0"/>
          <c:cat>
            <c:strRef>
              <c:f>Sheet9!$A$15:$A$20</c:f>
              <c:strCache>
                <c:ptCount val="6"/>
                <c:pt idx="0">
                  <c:v>Humaniora</c:v>
                </c:pt>
                <c:pt idx="1">
                  <c:v>Landbruks- og fiskerifag</c:v>
                </c:pt>
                <c:pt idx="2">
                  <c:v>Matematikk og naturvitenskap</c:v>
                </c:pt>
                <c:pt idx="3">
                  <c:v>Medisin og helsefag</c:v>
                </c:pt>
                <c:pt idx="4">
                  <c:v>Samfunnsvitenskap</c:v>
                </c:pt>
                <c:pt idx="5">
                  <c:v>Teknologi</c:v>
                </c:pt>
              </c:strCache>
            </c:strRef>
          </c:cat>
          <c:val>
            <c:numRef>
              <c:f>Sheet9!$E$15:$E$20</c:f>
              <c:numCache>
                <c:formatCode>General</c:formatCode>
                <c:ptCount val="6"/>
                <c:pt idx="0">
                  <c:v>9</c:v>
                </c:pt>
                <c:pt idx="1">
                  <c:v>5</c:v>
                </c:pt>
                <c:pt idx="2">
                  <c:v>39</c:v>
                </c:pt>
                <c:pt idx="3">
                  <c:v>13</c:v>
                </c:pt>
                <c:pt idx="4">
                  <c:v>40</c:v>
                </c:pt>
                <c:pt idx="5">
                  <c:v>20</c:v>
                </c:pt>
              </c:numCache>
            </c:numRef>
          </c:val>
          <c:extLst>
            <c:ext xmlns:c16="http://schemas.microsoft.com/office/drawing/2014/chart" uri="{C3380CC4-5D6E-409C-BE32-E72D297353CC}">
              <c16:uniqueId val="{00000003-62CD-447C-A663-C08DACD2F125}"/>
            </c:ext>
          </c:extLst>
        </c:ser>
        <c:ser>
          <c:idx val="4"/>
          <c:order val="4"/>
          <c:tx>
            <c:strRef>
              <c:f>Sheet9!$F$14</c:f>
              <c:strCache>
                <c:ptCount val="1"/>
                <c:pt idx="0">
                  <c:v>Oseania</c:v>
                </c:pt>
              </c:strCache>
            </c:strRef>
          </c:tx>
          <c:spPr>
            <a:solidFill>
              <a:schemeClr val="accent5"/>
            </a:solidFill>
            <a:ln>
              <a:noFill/>
            </a:ln>
            <a:effectLst/>
          </c:spPr>
          <c:invertIfNegative val="0"/>
          <c:cat>
            <c:strRef>
              <c:f>Sheet9!$A$15:$A$20</c:f>
              <c:strCache>
                <c:ptCount val="6"/>
                <c:pt idx="0">
                  <c:v>Humaniora</c:v>
                </c:pt>
                <c:pt idx="1">
                  <c:v>Landbruks- og fiskerifag</c:v>
                </c:pt>
                <c:pt idx="2">
                  <c:v>Matematikk og naturvitenskap</c:v>
                </c:pt>
                <c:pt idx="3">
                  <c:v>Medisin og helsefag</c:v>
                </c:pt>
                <c:pt idx="4">
                  <c:v>Samfunnsvitenskap</c:v>
                </c:pt>
                <c:pt idx="5">
                  <c:v>Teknologi</c:v>
                </c:pt>
              </c:strCache>
            </c:strRef>
          </c:cat>
          <c:val>
            <c:numRef>
              <c:f>Sheet9!$F$15:$F$20</c:f>
              <c:numCache>
                <c:formatCode>General</c:formatCode>
                <c:ptCount val="6"/>
                <c:pt idx="0">
                  <c:v>1</c:v>
                </c:pt>
                <c:pt idx="1">
                  <c:v>1</c:v>
                </c:pt>
                <c:pt idx="2">
                  <c:v>7</c:v>
                </c:pt>
                <c:pt idx="3">
                  <c:v>3</c:v>
                </c:pt>
                <c:pt idx="4">
                  <c:v>6</c:v>
                </c:pt>
                <c:pt idx="5">
                  <c:v>3</c:v>
                </c:pt>
              </c:numCache>
            </c:numRef>
          </c:val>
          <c:extLst>
            <c:ext xmlns:c16="http://schemas.microsoft.com/office/drawing/2014/chart" uri="{C3380CC4-5D6E-409C-BE32-E72D297353CC}">
              <c16:uniqueId val="{00000004-62CD-447C-A663-C08DACD2F125}"/>
            </c:ext>
          </c:extLst>
        </c:ser>
        <c:ser>
          <c:idx val="5"/>
          <c:order val="5"/>
          <c:tx>
            <c:strRef>
              <c:f>Sheet9!$G$14</c:f>
              <c:strCache>
                <c:ptCount val="1"/>
                <c:pt idx="0">
                  <c:v>Sør-Amerika</c:v>
                </c:pt>
              </c:strCache>
            </c:strRef>
          </c:tx>
          <c:spPr>
            <a:solidFill>
              <a:schemeClr val="accent6"/>
            </a:solidFill>
            <a:ln>
              <a:noFill/>
            </a:ln>
            <a:effectLst/>
          </c:spPr>
          <c:invertIfNegative val="0"/>
          <c:cat>
            <c:strRef>
              <c:f>Sheet9!$A$15:$A$20</c:f>
              <c:strCache>
                <c:ptCount val="6"/>
                <c:pt idx="0">
                  <c:v>Humaniora</c:v>
                </c:pt>
                <c:pt idx="1">
                  <c:v>Landbruks- og fiskerifag</c:v>
                </c:pt>
                <c:pt idx="2">
                  <c:v>Matematikk og naturvitenskap</c:v>
                </c:pt>
                <c:pt idx="3">
                  <c:v>Medisin og helsefag</c:v>
                </c:pt>
                <c:pt idx="4">
                  <c:v>Samfunnsvitenskap</c:v>
                </c:pt>
                <c:pt idx="5">
                  <c:v>Teknologi</c:v>
                </c:pt>
              </c:strCache>
            </c:strRef>
          </c:cat>
          <c:val>
            <c:numRef>
              <c:f>Sheet9!$G$15:$G$20</c:f>
              <c:numCache>
                <c:formatCode>General</c:formatCode>
                <c:ptCount val="6"/>
                <c:pt idx="1">
                  <c:v>1</c:v>
                </c:pt>
                <c:pt idx="2">
                  <c:v>2</c:v>
                </c:pt>
                <c:pt idx="4">
                  <c:v>1</c:v>
                </c:pt>
                <c:pt idx="5">
                  <c:v>1</c:v>
                </c:pt>
              </c:numCache>
            </c:numRef>
          </c:val>
          <c:extLst>
            <c:ext xmlns:c16="http://schemas.microsoft.com/office/drawing/2014/chart" uri="{C3380CC4-5D6E-409C-BE32-E72D297353CC}">
              <c16:uniqueId val="{00000005-62CD-447C-A663-C08DACD2F125}"/>
            </c:ext>
          </c:extLst>
        </c:ser>
        <c:dLbls>
          <c:showLegendKey val="0"/>
          <c:showVal val="0"/>
          <c:showCatName val="0"/>
          <c:showSerName val="0"/>
          <c:showPercent val="0"/>
          <c:showBubbleSize val="0"/>
        </c:dLbls>
        <c:gapWidth val="50"/>
        <c:overlap val="100"/>
        <c:axId val="1943552831"/>
        <c:axId val="1943564479"/>
      </c:barChart>
      <c:catAx>
        <c:axId val="1943552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1943564479"/>
        <c:crosses val="autoZero"/>
        <c:auto val="1"/>
        <c:lblAlgn val="ctr"/>
        <c:lblOffset val="100"/>
        <c:noMultiLvlLbl val="0"/>
      </c:catAx>
      <c:valAx>
        <c:axId val="194356447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Antall opphold</a:t>
                </a:r>
              </a:p>
            </c:rich>
          </c:tx>
          <c:layout>
            <c:manualLayout>
              <c:xMode val="edge"/>
              <c:yMode val="edge"/>
              <c:x val="0.78762902707723825"/>
              <c:y val="0.6375285714285714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943552831"/>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200"/>
      </a:pPr>
      <a:endParaRPr lang="nb-N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Tid til FoU</a:t>
            </a:r>
          </a:p>
        </c:rich>
      </c:tx>
      <c:layout>
        <c:manualLayout>
          <c:xMode val="edge"/>
          <c:yMode val="edge"/>
          <c:x val="0.11002936507936507"/>
          <c:y val="2.51984126984126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9.2413095238095239E-2"/>
          <c:y val="0.13103174603174603"/>
          <c:w val="0.52385674603174603"/>
          <c:h val="0.71085714285714297"/>
        </c:manualLayout>
      </c:layout>
      <c:lineChart>
        <c:grouping val="standard"/>
        <c:varyColors val="0"/>
        <c:ser>
          <c:idx val="0"/>
          <c:order val="0"/>
          <c:tx>
            <c:strRef>
              <c:f>'[Kap 3.1, 3.2 og 3.4 - figurunderlag.xlsx]D-Tid 1'!$B$5:$B$6</c:f>
              <c:strCache>
                <c:ptCount val="2"/>
                <c:pt idx="0">
                  <c:v>Næringslivet, </c:v>
                </c:pt>
                <c:pt idx="1">
                  <c:v>Forskere/faglig personale</c:v>
                </c:pt>
              </c:strCache>
            </c:strRef>
          </c:tx>
          <c:spPr>
            <a:ln w="28575" cap="rnd">
              <a:solidFill>
                <a:schemeClr val="accent1"/>
              </a:solidFill>
              <a:round/>
            </a:ln>
            <a:effectLst/>
          </c:spPr>
          <c:marker>
            <c:symbol val="none"/>
          </c:marker>
          <c:cat>
            <c:strRef>
              <c:f>'[Kap 3.1, 3.2 og 3.4 - figurunderlag.xlsx]D-Tid 1'!$A$33:$A$60</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'[Kap 3.1, 3.2 og 3.4 - figurunderlag.xlsx]D-Tid 1'!$B$33:$B$60</c:f>
              <c:numCache>
                <c:formatCode>General</c:formatCode>
                <c:ptCount val="28"/>
                <c:pt idx="0" formatCode="0%">
                  <c:v>0.76997004493260113</c:v>
                </c:pt>
                <c:pt idx="2" formatCode="0%">
                  <c:v>0.73836368892743565</c:v>
                </c:pt>
                <c:pt idx="4" formatCode="0%">
                  <c:v>0.75443510737628383</c:v>
                </c:pt>
                <c:pt idx="6" formatCode="0%">
                  <c:v>0.70040577096483314</c:v>
                </c:pt>
                <c:pt idx="8" formatCode="0%">
                  <c:v>0.7352641079978024</c:v>
                </c:pt>
                <c:pt idx="10" formatCode="0%">
                  <c:v>0.71814317859821653</c:v>
                </c:pt>
                <c:pt idx="12" formatCode="0%">
                  <c:v>0.73727608757463747</c:v>
                </c:pt>
                <c:pt idx="13" formatCode="0%">
                  <c:v>0.71548144303140415</c:v>
                </c:pt>
                <c:pt idx="14" formatCode="0%">
                  <c:v>0.70712833628434646</c:v>
                </c:pt>
                <c:pt idx="15" formatCode="0%">
                  <c:v>0.71509357748754543</c:v>
                </c:pt>
                <c:pt idx="16" formatCode="0%">
                  <c:v>0.71256196190973131</c:v>
                </c:pt>
                <c:pt idx="17" formatCode="0%">
                  <c:v>0.69106925880923453</c:v>
                </c:pt>
                <c:pt idx="18" formatCode="0%">
                  <c:v>0.69046619067618653</c:v>
                </c:pt>
                <c:pt idx="19" formatCode="0%">
                  <c:v>0.67568756875687563</c:v>
                </c:pt>
                <c:pt idx="20" formatCode="0%">
                  <c:v>0.67581617799958416</c:v>
                </c:pt>
                <c:pt idx="21" formatCode="0%">
                  <c:v>0.64625062714677162</c:v>
                </c:pt>
                <c:pt idx="22" formatCode="0%">
                  <c:v>0.64282214600685939</c:v>
                </c:pt>
                <c:pt idx="23" formatCode="0%">
                  <c:v>0.63097085406283904</c:v>
                </c:pt>
                <c:pt idx="24" formatCode="0%">
                  <c:v>0.6340271455764297</c:v>
                </c:pt>
                <c:pt idx="25" formatCode="0%">
                  <c:v>0.65250903251706138</c:v>
                </c:pt>
                <c:pt idx="26" formatCode="0%">
                  <c:v>0.63863284418553201</c:v>
                </c:pt>
                <c:pt idx="27" formatCode="0%">
                  <c:v>0.64899844830018338</c:v>
                </c:pt>
              </c:numCache>
            </c:numRef>
          </c:val>
          <c:smooth val="0"/>
          <c:extLst>
            <c:ext xmlns:c16="http://schemas.microsoft.com/office/drawing/2014/chart" uri="{C3380CC4-5D6E-409C-BE32-E72D297353CC}">
              <c16:uniqueId val="{00000000-E0AE-4E1D-9864-774A2DD7F2A2}"/>
            </c:ext>
          </c:extLst>
        </c:ser>
        <c:ser>
          <c:idx val="1"/>
          <c:order val="1"/>
          <c:tx>
            <c:strRef>
              <c:f>'[Kap 3.1, 3.2 og 3.4 - figurunderlag.xlsx]D-Tid 1'!$C$5:$C$6</c:f>
              <c:strCache>
                <c:ptCount val="2"/>
                <c:pt idx="0">
                  <c:v>Næringslivet, </c:v>
                </c:pt>
                <c:pt idx="1">
                  <c:v>Teknisk-administrativt personale</c:v>
                </c:pt>
              </c:strCache>
            </c:strRef>
          </c:tx>
          <c:spPr>
            <a:ln w="28575" cap="rnd">
              <a:solidFill>
                <a:schemeClr val="accent1">
                  <a:lumMod val="60000"/>
                  <a:lumOff val="40000"/>
                </a:schemeClr>
              </a:solidFill>
              <a:round/>
            </a:ln>
            <a:effectLst/>
          </c:spPr>
          <c:marker>
            <c:symbol val="none"/>
          </c:marker>
          <c:cat>
            <c:strRef>
              <c:f>'[Kap 3.1, 3.2 og 3.4 - figurunderlag.xlsx]D-Tid 1'!$A$33:$A$60</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'[Kap 3.1, 3.2 og 3.4 - figurunderlag.xlsx]D-Tid 1'!$C$33:$C$60</c:f>
              <c:numCache>
                <c:formatCode>General</c:formatCode>
                <c:ptCount val="28"/>
                <c:pt idx="0" formatCode="0%">
                  <c:v>0.70751244858194418</c:v>
                </c:pt>
                <c:pt idx="2" formatCode="0%">
                  <c:v>0.69587237275259561</c:v>
                </c:pt>
                <c:pt idx="4" formatCode="0%">
                  <c:v>0.76010430247718386</c:v>
                </c:pt>
                <c:pt idx="6" formatCode="0%">
                  <c:v>0.62982718156603368</c:v>
                </c:pt>
                <c:pt idx="8" formatCode="0%">
                  <c:v>0.60801209372637943</c:v>
                </c:pt>
                <c:pt idx="10" formatCode="0%">
                  <c:v>0.56852482960077899</c:v>
                </c:pt>
                <c:pt idx="12" formatCode="0%">
                  <c:v>0.60519199567333692</c:v>
                </c:pt>
                <c:pt idx="13" formatCode="0%">
                  <c:v>0.61650124069478907</c:v>
                </c:pt>
                <c:pt idx="14" formatCode="0%">
                  <c:v>0.59496289086263532</c:v>
                </c:pt>
                <c:pt idx="15" formatCode="0%">
                  <c:v>0.58119975262832402</c:v>
                </c:pt>
                <c:pt idx="16" formatCode="0%">
                  <c:v>0.57858484658735132</c:v>
                </c:pt>
                <c:pt idx="17" formatCode="0%">
                  <c:v>0.56674727932285374</c:v>
                </c:pt>
                <c:pt idx="18" formatCode="0%">
                  <c:v>0.56174194293635205</c:v>
                </c:pt>
                <c:pt idx="19" formatCode="0%">
                  <c:v>0.5663290885390555</c:v>
                </c:pt>
                <c:pt idx="20" formatCode="0%">
                  <c:v>0.51445233265720081</c:v>
                </c:pt>
                <c:pt idx="21" formatCode="0%">
                  <c:v>0.48721644316330376</c:v>
                </c:pt>
                <c:pt idx="22" formatCode="0%">
                  <c:v>0.49669991199765329</c:v>
                </c:pt>
                <c:pt idx="23" formatCode="0%">
                  <c:v>0.46714003367249823</c:v>
                </c:pt>
                <c:pt idx="24" formatCode="0%">
                  <c:v>0.46695273123552655</c:v>
                </c:pt>
                <c:pt idx="25" formatCode="0%">
                  <c:v>0.49919672849423102</c:v>
                </c:pt>
                <c:pt idx="26" formatCode="0%">
                  <c:v>0.51548956661316214</c:v>
                </c:pt>
                <c:pt idx="27" formatCode="0%">
                  <c:v>0.52837680031140521</c:v>
                </c:pt>
              </c:numCache>
            </c:numRef>
          </c:val>
          <c:smooth val="0"/>
          <c:extLst>
            <c:ext xmlns:c16="http://schemas.microsoft.com/office/drawing/2014/chart" uri="{C3380CC4-5D6E-409C-BE32-E72D297353CC}">
              <c16:uniqueId val="{00000001-E0AE-4E1D-9864-774A2DD7F2A2}"/>
            </c:ext>
          </c:extLst>
        </c:ser>
        <c:ser>
          <c:idx val="2"/>
          <c:order val="2"/>
          <c:tx>
            <c:strRef>
              <c:f>'[Kap 3.1, 3.2 og 3.4 - figurunderlag.xlsx]D-Tid 1'!$D$5:$D$6</c:f>
              <c:strCache>
                <c:ptCount val="2"/>
                <c:pt idx="0">
                  <c:v>Instituttsektoren, </c:v>
                </c:pt>
                <c:pt idx="1">
                  <c:v>Forskere/faglig personale</c:v>
                </c:pt>
              </c:strCache>
            </c:strRef>
          </c:tx>
          <c:spPr>
            <a:ln w="28575" cap="rnd">
              <a:solidFill>
                <a:schemeClr val="accent4">
                  <a:lumMod val="75000"/>
                </a:schemeClr>
              </a:solidFill>
              <a:round/>
            </a:ln>
            <a:effectLst/>
          </c:spPr>
          <c:marker>
            <c:symbol val="none"/>
          </c:marker>
          <c:cat>
            <c:strRef>
              <c:f>'[Kap 3.1, 3.2 og 3.4 - figurunderlag.xlsx]D-Tid 1'!$A$33:$A$60</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'[Kap 3.1, 3.2 og 3.4 - figurunderlag.xlsx]D-Tid 1'!$D$33:$D$60</c:f>
              <c:numCache>
                <c:formatCode>General</c:formatCode>
                <c:ptCount val="28"/>
                <c:pt idx="0" formatCode="0%">
                  <c:v>0.79398148148148151</c:v>
                </c:pt>
                <c:pt idx="2" formatCode="0%">
                  <c:v>0.7791762013729977</c:v>
                </c:pt>
                <c:pt idx="4" formatCode="0%">
                  <c:v>0.79695945945945945</c:v>
                </c:pt>
                <c:pt idx="6" formatCode="0%">
                  <c:v>0.77719269376337008</c:v>
                </c:pt>
                <c:pt idx="8" formatCode="0%">
                  <c:v>0.78141732283464571</c:v>
                </c:pt>
                <c:pt idx="10" formatCode="0%">
                  <c:v>0.78470080197409009</c:v>
                </c:pt>
                <c:pt idx="12" formatCode="0%">
                  <c:v>0.73965447971072718</c:v>
                </c:pt>
                <c:pt idx="13" formatCode="0%">
                  <c:v>0.75145857642940495</c:v>
                </c:pt>
                <c:pt idx="14" formatCode="0%">
                  <c:v>0.77189558428885097</c:v>
                </c:pt>
                <c:pt idx="15" formatCode="0%">
                  <c:v>0.76839434577745558</c:v>
                </c:pt>
                <c:pt idx="16" formatCode="0%">
                  <c:v>0.77578847521935024</c:v>
                </c:pt>
                <c:pt idx="17" formatCode="0%">
                  <c:v>0.78833770569997619</c:v>
                </c:pt>
                <c:pt idx="18" formatCode="0%">
                  <c:v>0.79028103044496489</c:v>
                </c:pt>
                <c:pt idx="19" formatCode="0%">
                  <c:v>0.78874407582938388</c:v>
                </c:pt>
                <c:pt idx="20" formatCode="0%">
                  <c:v>0.7979618750749311</c:v>
                </c:pt>
                <c:pt idx="21" formatCode="0%">
                  <c:v>0.80657547396208307</c:v>
                </c:pt>
                <c:pt idx="22" formatCode="0%">
                  <c:v>0.79405244338498215</c:v>
                </c:pt>
                <c:pt idx="23" formatCode="0%">
                  <c:v>0.77274303548722689</c:v>
                </c:pt>
                <c:pt idx="24" formatCode="0%">
                  <c:v>0.77727797001153398</c:v>
                </c:pt>
                <c:pt idx="25" formatCode="0%">
                  <c:v>0.76967305524239005</c:v>
                </c:pt>
                <c:pt idx="26" formatCode="0%">
                  <c:v>0.77298311444652912</c:v>
                </c:pt>
                <c:pt idx="27" formatCode="0%">
                  <c:v>0.77806988717274617</c:v>
                </c:pt>
              </c:numCache>
            </c:numRef>
          </c:val>
          <c:smooth val="0"/>
          <c:extLst>
            <c:ext xmlns:c16="http://schemas.microsoft.com/office/drawing/2014/chart" uri="{C3380CC4-5D6E-409C-BE32-E72D297353CC}">
              <c16:uniqueId val="{00000002-E0AE-4E1D-9864-774A2DD7F2A2}"/>
            </c:ext>
          </c:extLst>
        </c:ser>
        <c:ser>
          <c:idx val="3"/>
          <c:order val="3"/>
          <c:tx>
            <c:strRef>
              <c:f>'[Kap 3.1, 3.2 og 3.4 - figurunderlag.xlsx]D-Tid 1'!$E$5:$E$6</c:f>
              <c:strCache>
                <c:ptCount val="2"/>
                <c:pt idx="0">
                  <c:v>Instituttsektoren, </c:v>
                </c:pt>
                <c:pt idx="1">
                  <c:v>Teknisk-administrativt personale</c:v>
                </c:pt>
              </c:strCache>
            </c:strRef>
          </c:tx>
          <c:spPr>
            <a:ln w="28575" cap="rnd">
              <a:solidFill>
                <a:schemeClr val="accent4">
                  <a:lumMod val="60000"/>
                  <a:lumOff val="40000"/>
                </a:schemeClr>
              </a:solidFill>
              <a:round/>
            </a:ln>
            <a:effectLst/>
          </c:spPr>
          <c:marker>
            <c:symbol val="none"/>
          </c:marker>
          <c:cat>
            <c:strRef>
              <c:f>'[Kap 3.1, 3.2 og 3.4 - figurunderlag.xlsx]D-Tid 1'!$A$33:$A$60</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'[Kap 3.1, 3.2 og 3.4 - figurunderlag.xlsx]D-Tid 1'!$E$33:$E$60</c:f>
              <c:numCache>
                <c:formatCode>General</c:formatCode>
                <c:ptCount val="28"/>
                <c:pt idx="0" formatCode="0%">
                  <c:v>0.69460929772502478</c:v>
                </c:pt>
                <c:pt idx="2" formatCode="0%">
                  <c:v>0.69484536082474224</c:v>
                </c:pt>
                <c:pt idx="4" formatCode="0%">
                  <c:v>0.71985710032747841</c:v>
                </c:pt>
                <c:pt idx="6" formatCode="0%">
                  <c:v>0.70604738154613467</c:v>
                </c:pt>
                <c:pt idx="8" formatCode="0%">
                  <c:v>0.74354786017641294</c:v>
                </c:pt>
                <c:pt idx="10" formatCode="0%">
                  <c:v>0.74396463787827272</c:v>
                </c:pt>
                <c:pt idx="12" formatCode="0%">
                  <c:v>0.72135829895271342</c:v>
                </c:pt>
                <c:pt idx="13" formatCode="0%">
                  <c:v>0.69717480871100646</c:v>
                </c:pt>
                <c:pt idx="14" formatCode="0%">
                  <c:v>0.69215463331438321</c:v>
                </c:pt>
                <c:pt idx="15" formatCode="0%">
                  <c:v>0.6910819122169416</c:v>
                </c:pt>
                <c:pt idx="16" formatCode="0%">
                  <c:v>0.70261437908496727</c:v>
                </c:pt>
                <c:pt idx="17" formatCode="0%">
                  <c:v>0.70972109396154892</c:v>
                </c:pt>
                <c:pt idx="18" formatCode="0%">
                  <c:v>0.71865850412563215</c:v>
                </c:pt>
                <c:pt idx="19" formatCode="0%">
                  <c:v>0.70535947712418301</c:v>
                </c:pt>
                <c:pt idx="20" formatCode="0%">
                  <c:v>0.68169261677548942</c:v>
                </c:pt>
                <c:pt idx="21" formatCode="0%">
                  <c:v>0.67647811620168929</c:v>
                </c:pt>
                <c:pt idx="22" formatCode="0%">
                  <c:v>0.64227099236641261</c:v>
                </c:pt>
                <c:pt idx="23" formatCode="0%">
                  <c:v>0.63614514608859551</c:v>
                </c:pt>
                <c:pt idx="24" formatCode="0%">
                  <c:v>0.64859940787975401</c:v>
                </c:pt>
                <c:pt idx="25" formatCode="0%">
                  <c:v>0.61708457288567786</c:v>
                </c:pt>
                <c:pt idx="26" formatCode="0%">
                  <c:v>0.64206493244605767</c:v>
                </c:pt>
                <c:pt idx="27" formatCode="0%">
                  <c:v>0.63151773599534788</c:v>
                </c:pt>
              </c:numCache>
            </c:numRef>
          </c:val>
          <c:smooth val="0"/>
          <c:extLst>
            <c:ext xmlns:c16="http://schemas.microsoft.com/office/drawing/2014/chart" uri="{C3380CC4-5D6E-409C-BE32-E72D297353CC}">
              <c16:uniqueId val="{00000003-E0AE-4E1D-9864-774A2DD7F2A2}"/>
            </c:ext>
          </c:extLst>
        </c:ser>
        <c:ser>
          <c:idx val="4"/>
          <c:order val="4"/>
          <c:tx>
            <c:strRef>
              <c:f>'[Kap 3.1, 3.2 og 3.4 - figurunderlag.xlsx]D-Tid 1'!$F$5:$F$6</c:f>
              <c:strCache>
                <c:ptCount val="2"/>
                <c:pt idx="0">
                  <c:v>UoH-sektoren, </c:v>
                </c:pt>
                <c:pt idx="1">
                  <c:v>Forskere/faglig personale</c:v>
                </c:pt>
              </c:strCache>
            </c:strRef>
          </c:tx>
          <c:spPr>
            <a:ln w="28575" cap="rnd">
              <a:solidFill>
                <a:schemeClr val="accent3"/>
              </a:solidFill>
              <a:round/>
            </a:ln>
            <a:effectLst/>
          </c:spPr>
          <c:marker>
            <c:symbol val="none"/>
          </c:marker>
          <c:cat>
            <c:strRef>
              <c:f>'[Kap 3.1, 3.2 og 3.4 - figurunderlag.xlsx]D-Tid 1'!$A$33:$A$60</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'[Kap 3.1, 3.2 og 3.4 - figurunderlag.xlsx]D-Tid 1'!$F$33:$F$60</c:f>
              <c:numCache>
                <c:formatCode>General</c:formatCode>
                <c:ptCount val="28"/>
                <c:pt idx="0" formatCode="0%">
                  <c:v>0.39464116345241856</c:v>
                </c:pt>
                <c:pt idx="2" formatCode="0%">
                  <c:v>0.36931447225244829</c:v>
                </c:pt>
                <c:pt idx="4" formatCode="0%">
                  <c:v>0.38436368699526596</c:v>
                </c:pt>
                <c:pt idx="6" formatCode="0%">
                  <c:v>0.37391189659720392</c:v>
                </c:pt>
                <c:pt idx="8" formatCode="0%">
                  <c:v>0.38548347311297482</c:v>
                </c:pt>
                <c:pt idx="10" formatCode="0%">
                  <c:v>0.41527063636866257</c:v>
                </c:pt>
                <c:pt idx="12" formatCode="0%">
                  <c:v>0.42772057338986474</c:v>
                </c:pt>
                <c:pt idx="13" formatCode="0%">
                  <c:v>0.42593491986401166</c:v>
                </c:pt>
                <c:pt idx="14" formatCode="0%">
                  <c:v>0.42983814215341309</c:v>
                </c:pt>
                <c:pt idx="15" formatCode="0%">
                  <c:v>0.43746245899367003</c:v>
                </c:pt>
                <c:pt idx="16" formatCode="0%">
                  <c:v>0.44746011369888133</c:v>
                </c:pt>
                <c:pt idx="17" formatCode="0%">
                  <c:v>0.44997945299301401</c:v>
                </c:pt>
                <c:pt idx="18" formatCode="0%">
                  <c:v>0.44510359482911283</c:v>
                </c:pt>
                <c:pt idx="19" formatCode="0%">
                  <c:v>0.4399247991796274</c:v>
                </c:pt>
                <c:pt idx="20" formatCode="0%">
                  <c:v>0.4461063241749309</c:v>
                </c:pt>
                <c:pt idx="21" formatCode="0%">
                  <c:v>0.46186075651969616</c:v>
                </c:pt>
                <c:pt idx="22" formatCode="0%">
                  <c:v>0.46277636289816559</c:v>
                </c:pt>
                <c:pt idx="23" formatCode="0%">
                  <c:v>0.46872092806091298</c:v>
                </c:pt>
                <c:pt idx="24" formatCode="0%">
                  <c:v>0.48006661809097534</c:v>
                </c:pt>
                <c:pt idx="25" formatCode="0%">
                  <c:v>0.44700756552283166</c:v>
                </c:pt>
                <c:pt idx="26" formatCode="0%">
                  <c:v>0.45938466547289597</c:v>
                </c:pt>
                <c:pt idx="27" formatCode="0%">
                  <c:v>0.46955040653019248</c:v>
                </c:pt>
              </c:numCache>
            </c:numRef>
          </c:val>
          <c:smooth val="0"/>
          <c:extLst>
            <c:ext xmlns:c16="http://schemas.microsoft.com/office/drawing/2014/chart" uri="{C3380CC4-5D6E-409C-BE32-E72D297353CC}">
              <c16:uniqueId val="{00000004-E0AE-4E1D-9864-774A2DD7F2A2}"/>
            </c:ext>
          </c:extLst>
        </c:ser>
        <c:ser>
          <c:idx val="5"/>
          <c:order val="5"/>
          <c:tx>
            <c:strRef>
              <c:f>'[Kap 3.1, 3.2 og 3.4 - figurunderlag.xlsx]D-Tid 1'!$G$5:$G$6</c:f>
              <c:strCache>
                <c:ptCount val="2"/>
                <c:pt idx="0">
                  <c:v>UoH-sektoren, </c:v>
                </c:pt>
                <c:pt idx="1">
                  <c:v>Teknisk-administrativt personale</c:v>
                </c:pt>
              </c:strCache>
            </c:strRef>
          </c:tx>
          <c:spPr>
            <a:ln w="28575" cap="rnd">
              <a:solidFill>
                <a:schemeClr val="accent3">
                  <a:lumMod val="60000"/>
                  <a:lumOff val="40000"/>
                </a:schemeClr>
              </a:solidFill>
              <a:round/>
            </a:ln>
            <a:effectLst/>
          </c:spPr>
          <c:marker>
            <c:symbol val="none"/>
          </c:marker>
          <c:cat>
            <c:strRef>
              <c:f>'[Kap 3.1, 3.2 og 3.4 - figurunderlag.xlsx]D-Tid 1'!$A$33:$A$60</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'[Kap 3.1, 3.2 og 3.4 - figurunderlag.xlsx]D-Tid 1'!$G$33:$G$60</c:f>
              <c:numCache>
                <c:formatCode>General</c:formatCode>
                <c:ptCount val="28"/>
                <c:pt idx="0" formatCode="0%">
                  <c:v>0.35415162454873644</c:v>
                </c:pt>
                <c:pt idx="2" formatCode="0%">
                  <c:v>0.33617601910284839</c:v>
                </c:pt>
                <c:pt idx="4" formatCode="0%">
                  <c:v>0.31411042944785278</c:v>
                </c:pt>
                <c:pt idx="6" formatCode="0%">
                  <c:v>0.30487394957983194</c:v>
                </c:pt>
                <c:pt idx="8" formatCode="0%">
                  <c:v>0.29016536118363795</c:v>
                </c:pt>
                <c:pt idx="10" formatCode="0%">
                  <c:v>0.31203007518796994</c:v>
                </c:pt>
                <c:pt idx="12" formatCode="0%">
                  <c:v>0.34935279537317543</c:v>
                </c:pt>
                <c:pt idx="13" formatCode="0%">
                  <c:v>0.3427086110370568</c:v>
                </c:pt>
                <c:pt idx="14" formatCode="0%">
                  <c:v>0.32686508456798219</c:v>
                </c:pt>
                <c:pt idx="15" formatCode="0%">
                  <c:v>0.33602150537634407</c:v>
                </c:pt>
                <c:pt idx="16" formatCode="0%">
                  <c:v>0.33707564822240044</c:v>
                </c:pt>
                <c:pt idx="17" formatCode="0%">
                  <c:v>0.34684745762711866</c:v>
                </c:pt>
                <c:pt idx="18" formatCode="0%">
                  <c:v>0.33270794246404001</c:v>
                </c:pt>
                <c:pt idx="19" formatCode="0%">
                  <c:v>0.33403076923076924</c:v>
                </c:pt>
                <c:pt idx="20" formatCode="0%">
                  <c:v>0.34758234057463211</c:v>
                </c:pt>
                <c:pt idx="21" formatCode="0%">
                  <c:v>0.33390010626992561</c:v>
                </c:pt>
                <c:pt idx="22" formatCode="0%">
                  <c:v>0.34049712362965373</c:v>
                </c:pt>
                <c:pt idx="23" formatCode="0%">
                  <c:v>0.35112419568091696</c:v>
                </c:pt>
                <c:pt idx="24" formatCode="0%">
                  <c:v>0.34169038756295161</c:v>
                </c:pt>
                <c:pt idx="25" formatCode="0%">
                  <c:v>0.30262744687532711</c:v>
                </c:pt>
                <c:pt idx="26" formatCode="0%">
                  <c:v>0.33575171301894396</c:v>
                </c:pt>
                <c:pt idx="27" formatCode="0%">
                  <c:v>0.33520102231396837</c:v>
                </c:pt>
              </c:numCache>
            </c:numRef>
          </c:val>
          <c:smooth val="0"/>
          <c:extLst>
            <c:ext xmlns:c16="http://schemas.microsoft.com/office/drawing/2014/chart" uri="{C3380CC4-5D6E-409C-BE32-E72D297353CC}">
              <c16:uniqueId val="{00000005-E0AE-4E1D-9864-774A2DD7F2A2}"/>
            </c:ext>
          </c:extLst>
        </c:ser>
        <c:ser>
          <c:idx val="6"/>
          <c:order val="6"/>
          <c:tx>
            <c:strRef>
              <c:f>'[Kap 3.1, 3.2 og 3.4 - figurunderlag.xlsx]D-Tid 1'!$H$5:$H$6</c:f>
              <c:strCache>
                <c:ptCount val="2"/>
                <c:pt idx="0">
                  <c:v>Alle sektorer,</c:v>
                </c:pt>
                <c:pt idx="1">
                  <c:v>Forskere/faglig personale</c:v>
                </c:pt>
              </c:strCache>
            </c:strRef>
          </c:tx>
          <c:spPr>
            <a:ln w="28575" cap="rnd">
              <a:solidFill>
                <a:schemeClr val="tx1"/>
              </a:solidFill>
              <a:prstDash val="sysDot"/>
              <a:round/>
            </a:ln>
            <a:effectLst/>
          </c:spPr>
          <c:marker>
            <c:symbol val="none"/>
          </c:marker>
          <c:cat>
            <c:strRef>
              <c:f>'[Kap 3.1, 3.2 og 3.4 - figurunderlag.xlsx]D-Tid 1'!$A$33:$A$60</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'[Kap 3.1, 3.2 og 3.4 - figurunderlag.xlsx]D-Tid 1'!$H$33:$H$60</c:f>
              <c:numCache>
                <c:formatCode>General</c:formatCode>
                <c:ptCount val="28"/>
                <c:pt idx="0" formatCode="0%">
                  <c:v>0.59763402216232409</c:v>
                </c:pt>
                <c:pt idx="2" formatCode="0%">
                  <c:v>0.57859973579920743</c:v>
                </c:pt>
                <c:pt idx="4" formatCode="0%">
                  <c:v>0.59104988062205588</c:v>
                </c:pt>
                <c:pt idx="6" formatCode="0%">
                  <c:v>0.57060985846189471</c:v>
                </c:pt>
                <c:pt idx="8" formatCode="0%">
                  <c:v>0.58291556915059339</c:v>
                </c:pt>
                <c:pt idx="10" formatCode="0%">
                  <c:v>0.58014766201804757</c:v>
                </c:pt>
                <c:pt idx="12" formatCode="0%">
                  <c:v>0.58937770575857984</c:v>
                </c:pt>
                <c:pt idx="13" formatCode="0%">
                  <c:v>0.58545121811735101</c:v>
                </c:pt>
                <c:pt idx="14" formatCode="0%">
                  <c:v>0.58694875117286982</c:v>
                </c:pt>
                <c:pt idx="15" formatCode="0%">
                  <c:v>0.59074462857908605</c:v>
                </c:pt>
                <c:pt idx="16" formatCode="0%">
                  <c:v>0.59739347931019349</c:v>
                </c:pt>
                <c:pt idx="17" formatCode="0%">
                  <c:v>0.59556763000834279</c:v>
                </c:pt>
                <c:pt idx="18" formatCode="0%">
                  <c:v>0.59234229521916515</c:v>
                </c:pt>
                <c:pt idx="19" formatCode="0%">
                  <c:v>0.58445945945945943</c:v>
                </c:pt>
                <c:pt idx="20" formatCode="0%">
                  <c:v>0.58702976179069011</c:v>
                </c:pt>
                <c:pt idx="21" formatCode="0%">
                  <c:v>0.58447861569793846</c:v>
                </c:pt>
                <c:pt idx="22" formatCode="0%">
                  <c:v>0.58052438982290189</c:v>
                </c:pt>
                <c:pt idx="23" formatCode="0%">
                  <c:v>0.5757789677222438</c:v>
                </c:pt>
                <c:pt idx="24" formatCode="0%">
                  <c:v>0.58220315617042673</c:v>
                </c:pt>
                <c:pt idx="25" formatCode="0%">
                  <c:v>0.57291600933930709</c:v>
                </c:pt>
                <c:pt idx="26" formatCode="0%">
                  <c:v>0.57453137612484673</c:v>
                </c:pt>
                <c:pt idx="27" formatCode="0%">
                  <c:v>0.58477886942071655</c:v>
                </c:pt>
              </c:numCache>
            </c:numRef>
          </c:val>
          <c:smooth val="0"/>
          <c:extLst>
            <c:ext xmlns:c16="http://schemas.microsoft.com/office/drawing/2014/chart" uri="{C3380CC4-5D6E-409C-BE32-E72D297353CC}">
              <c16:uniqueId val="{00000006-E0AE-4E1D-9864-774A2DD7F2A2}"/>
            </c:ext>
          </c:extLst>
        </c:ser>
        <c:ser>
          <c:idx val="7"/>
          <c:order val="7"/>
          <c:tx>
            <c:strRef>
              <c:f>'[Kap 3.1, 3.2 og 3.4 - figurunderlag.xlsx]D-Tid 1'!$I$5:$I$6</c:f>
              <c:strCache>
                <c:ptCount val="2"/>
                <c:pt idx="0">
                  <c:v>Alle sektorer,</c:v>
                </c:pt>
                <c:pt idx="1">
                  <c:v>Teknisk-administrativt personale</c:v>
                </c:pt>
              </c:strCache>
            </c:strRef>
          </c:tx>
          <c:spPr>
            <a:ln w="28575" cap="rnd">
              <a:solidFill>
                <a:schemeClr val="bg1">
                  <a:lumMod val="50000"/>
                </a:schemeClr>
              </a:solidFill>
              <a:prstDash val="sysDot"/>
              <a:round/>
            </a:ln>
            <a:effectLst/>
          </c:spPr>
          <c:marker>
            <c:symbol val="none"/>
          </c:marker>
          <c:cat>
            <c:strRef>
              <c:f>'[Kap 3.1, 3.2 og 3.4 - figurunderlag.xlsx]D-Tid 1'!$A$33:$A$60</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'[Kap 3.1, 3.2 og 3.4 - figurunderlag.xlsx]D-Tid 1'!$I$33:$I$60</c:f>
              <c:numCache>
                <c:formatCode>General</c:formatCode>
                <c:ptCount val="28"/>
                <c:pt idx="0" formatCode="0%">
                  <c:v>0.5660071815813561</c:v>
                </c:pt>
                <c:pt idx="2" formatCode="0%">
                  <c:v>0.54155711364300319</c:v>
                </c:pt>
                <c:pt idx="4" formatCode="0%">
                  <c:v>0.55236840065121329</c:v>
                </c:pt>
                <c:pt idx="6" formatCode="0%">
                  <c:v>0.5078367641747924</c:v>
                </c:pt>
                <c:pt idx="8" formatCode="0%">
                  <c:v>0.51650346929511703</c:v>
                </c:pt>
                <c:pt idx="10" formatCode="0%">
                  <c:v>0.50755426917510849</c:v>
                </c:pt>
                <c:pt idx="12" formatCode="0%">
                  <c:v>0.52142175304621263</c:v>
                </c:pt>
                <c:pt idx="13" formatCode="0%">
                  <c:v>0.52262658227848102</c:v>
                </c:pt>
                <c:pt idx="14" formatCode="0%">
                  <c:v>0.50702334228465196</c:v>
                </c:pt>
                <c:pt idx="15" formatCode="0%">
                  <c:v>0.50628206470526649</c:v>
                </c:pt>
                <c:pt idx="16" formatCode="0%">
                  <c:v>0.50796802340770153</c:v>
                </c:pt>
                <c:pt idx="17" formatCode="0%">
                  <c:v>0.51018719619402209</c:v>
                </c:pt>
                <c:pt idx="18" formatCode="0%">
                  <c:v>0.50090646283502371</c:v>
                </c:pt>
                <c:pt idx="19" formatCode="0%">
                  <c:v>0.50449299822104643</c:v>
                </c:pt>
                <c:pt idx="20" formatCode="0%">
                  <c:v>0.48315966524450277</c:v>
                </c:pt>
                <c:pt idx="21" formatCode="0%">
                  <c:v>0.46025441468520212</c:v>
                </c:pt>
                <c:pt idx="22" formatCode="0%">
                  <c:v>0.4660478532598647</c:v>
                </c:pt>
                <c:pt idx="23" formatCode="0%">
                  <c:v>0.45469786887068675</c:v>
                </c:pt>
                <c:pt idx="24" formatCode="0%">
                  <c:v>0.45466728117134048</c:v>
                </c:pt>
                <c:pt idx="25" formatCode="0%">
                  <c:v>0.4518656315958931</c:v>
                </c:pt>
                <c:pt idx="26" formatCode="0%">
                  <c:v>0.47317412134732839</c:v>
                </c:pt>
                <c:pt idx="27" formatCode="0%">
                  <c:v>0.47751712389537565</c:v>
                </c:pt>
              </c:numCache>
            </c:numRef>
          </c:val>
          <c:smooth val="0"/>
          <c:extLst>
            <c:ext xmlns:c16="http://schemas.microsoft.com/office/drawing/2014/chart" uri="{C3380CC4-5D6E-409C-BE32-E72D297353CC}">
              <c16:uniqueId val="{00000007-E0AE-4E1D-9864-774A2DD7F2A2}"/>
            </c:ext>
          </c:extLst>
        </c:ser>
        <c:dLbls>
          <c:showLegendKey val="0"/>
          <c:showVal val="0"/>
          <c:showCatName val="0"/>
          <c:showSerName val="0"/>
          <c:showPercent val="0"/>
          <c:showBubbleSize val="0"/>
        </c:dLbls>
        <c:smooth val="0"/>
        <c:axId val="1703690031"/>
        <c:axId val="1703672271"/>
      </c:lineChart>
      <c:catAx>
        <c:axId val="170369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703672271"/>
        <c:crosses val="autoZero"/>
        <c:auto val="1"/>
        <c:lblAlgn val="ctr"/>
        <c:lblOffset val="100"/>
        <c:noMultiLvlLbl val="0"/>
      </c:catAx>
      <c:valAx>
        <c:axId val="17036722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703690031"/>
        <c:crosses val="autoZero"/>
        <c:crossBetween val="between"/>
      </c:valAx>
      <c:spPr>
        <a:noFill/>
        <a:ln>
          <a:noFill/>
        </a:ln>
        <a:effectLst/>
      </c:spPr>
    </c:plotArea>
    <c:legend>
      <c:legendPos val="r"/>
      <c:layout>
        <c:manualLayout>
          <c:xMode val="edge"/>
          <c:yMode val="edge"/>
          <c:x val="0.64439981103313249"/>
          <c:y val="1.5861507936507934E-2"/>
          <c:w val="0.34075557525313283"/>
          <c:h val="0.972696825396825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34977325542047E-2"/>
          <c:y val="0.10564929080140602"/>
          <c:w val="0.73059224330483041"/>
          <c:h val="0.80508399083956872"/>
        </c:manualLayout>
      </c:layout>
      <c:lineChart>
        <c:grouping val="standard"/>
        <c:varyColors val="0"/>
        <c:ser>
          <c:idx val="0"/>
          <c:order val="0"/>
          <c:tx>
            <c:strRef>
              <c:f>'[Int FoU figurer lansering.xlsx]Figur 2.1a'!$B$4</c:f>
              <c:strCache>
                <c:ptCount val="1"/>
                <c:pt idx="0">
                  <c:v>Foretakssektoren</c:v>
                </c:pt>
              </c:strCache>
            </c:strRef>
          </c:tx>
          <c:spPr>
            <a:ln w="28575" cap="rnd">
              <a:solidFill>
                <a:schemeClr val="accent1"/>
              </a:solidFill>
              <a:round/>
            </a:ln>
            <a:effectLst/>
          </c:spPr>
          <c:marker>
            <c:symbol val="none"/>
          </c:marker>
          <c:cat>
            <c:numRef>
              <c:f>'[Int FoU figurer lansering.xlsx]Figur 2.1a'!$A$5:$A$20</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'[Int FoU figurer lansering.xlsx]Figur 2.1a'!$B$5:$B$20</c:f>
              <c:numCache>
                <c:formatCode>0</c:formatCode>
                <c:ptCount val="16"/>
                <c:pt idx="0" formatCode="General">
                  <c:v>100</c:v>
                </c:pt>
                <c:pt idx="1">
                  <c:v>103.90411477000001</c:v>
                </c:pt>
                <c:pt idx="2">
                  <c:v>99.641927133999999</c:v>
                </c:pt>
                <c:pt idx="3">
                  <c:v>100.33260529</c:v>
                </c:pt>
                <c:pt idx="4">
                  <c:v>105.2842943</c:v>
                </c:pt>
                <c:pt idx="5">
                  <c:v>107.08073691</c:v>
                </c:pt>
                <c:pt idx="6">
                  <c:v>111.30782098</c:v>
                </c:pt>
                <c:pt idx="7">
                  <c:v>115.97957868</c:v>
                </c:pt>
                <c:pt idx="8">
                  <c:v>120.36114184</c:v>
                </c:pt>
                <c:pt idx="9">
                  <c:v>124.60828409</c:v>
                </c:pt>
                <c:pt idx="10">
                  <c:v>131.37361440000001</c:v>
                </c:pt>
                <c:pt idx="11">
                  <c:v>139.65771796999999</c:v>
                </c:pt>
                <c:pt idx="12">
                  <c:v>147.58159112999999</c:v>
                </c:pt>
                <c:pt idx="13">
                  <c:v>151.25818243000001</c:v>
                </c:pt>
                <c:pt idx="14">
                  <c:v>163.02279808</c:v>
                </c:pt>
                <c:pt idx="15">
                  <c:v>171.42277836</c:v>
                </c:pt>
              </c:numCache>
            </c:numRef>
          </c:val>
          <c:smooth val="0"/>
          <c:extLst>
            <c:ext xmlns:c16="http://schemas.microsoft.com/office/drawing/2014/chart" uri="{C3380CC4-5D6E-409C-BE32-E72D297353CC}">
              <c16:uniqueId val="{00000000-46C9-4F74-A9A6-AAE6B203BBD7}"/>
            </c:ext>
          </c:extLst>
        </c:ser>
        <c:ser>
          <c:idx val="1"/>
          <c:order val="1"/>
          <c:tx>
            <c:strRef>
              <c:f>'[Int FoU figurer lansering.xlsx]Figur 2.1a'!$C$4</c:f>
              <c:strCache>
                <c:ptCount val="1"/>
                <c:pt idx="0">
                  <c:v>Totalt</c:v>
                </c:pt>
              </c:strCache>
            </c:strRef>
          </c:tx>
          <c:spPr>
            <a:ln w="28575" cap="rnd">
              <a:solidFill>
                <a:schemeClr val="accent2"/>
              </a:solidFill>
              <a:round/>
            </a:ln>
            <a:effectLst/>
          </c:spPr>
          <c:marker>
            <c:symbol val="none"/>
          </c:marker>
          <c:cat>
            <c:numRef>
              <c:f>'[Int FoU figurer lansering.xlsx]Figur 2.1a'!$A$5:$A$20</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'[Int FoU figurer lansering.xlsx]Figur 2.1a'!$C$5:$C$20</c:f>
              <c:numCache>
                <c:formatCode>0</c:formatCode>
                <c:ptCount val="16"/>
                <c:pt idx="0" formatCode="General">
                  <c:v>100</c:v>
                </c:pt>
                <c:pt idx="1">
                  <c:v>103.86042077</c:v>
                </c:pt>
                <c:pt idx="2">
                  <c:v>102.44347594</c:v>
                </c:pt>
                <c:pt idx="3">
                  <c:v>103.96597853</c:v>
                </c:pt>
                <c:pt idx="4">
                  <c:v>107.70120301999999</c:v>
                </c:pt>
                <c:pt idx="5">
                  <c:v>109.02474758</c:v>
                </c:pt>
                <c:pt idx="6">
                  <c:v>112.20252997</c:v>
                </c:pt>
                <c:pt idx="7">
                  <c:v>115.94581017</c:v>
                </c:pt>
                <c:pt idx="8">
                  <c:v>119.34975806999999</c:v>
                </c:pt>
                <c:pt idx="9">
                  <c:v>122.20222093</c:v>
                </c:pt>
                <c:pt idx="10">
                  <c:v>127.78184945</c:v>
                </c:pt>
                <c:pt idx="11">
                  <c:v>134.88946694000001</c:v>
                </c:pt>
                <c:pt idx="12">
                  <c:v>141.38170976999999</c:v>
                </c:pt>
                <c:pt idx="13">
                  <c:v>144.44289182</c:v>
                </c:pt>
                <c:pt idx="14">
                  <c:v>153.22010850000001</c:v>
                </c:pt>
                <c:pt idx="15">
                  <c:v>159.39557325999999</c:v>
                </c:pt>
              </c:numCache>
            </c:numRef>
          </c:val>
          <c:smooth val="0"/>
          <c:extLst>
            <c:ext xmlns:c16="http://schemas.microsoft.com/office/drawing/2014/chart" uri="{C3380CC4-5D6E-409C-BE32-E72D297353CC}">
              <c16:uniqueId val="{00000001-46C9-4F74-A9A6-AAE6B203BBD7}"/>
            </c:ext>
          </c:extLst>
        </c:ser>
        <c:ser>
          <c:idx val="2"/>
          <c:order val="2"/>
          <c:tx>
            <c:strRef>
              <c:f>'[Int FoU figurer lansering.xlsx]Figur 2.1a'!$D$4</c:f>
              <c:strCache>
                <c:ptCount val="1"/>
                <c:pt idx="0">
                  <c:v>UoH-sektoren</c:v>
                </c:pt>
              </c:strCache>
            </c:strRef>
          </c:tx>
          <c:spPr>
            <a:ln w="28575" cap="rnd">
              <a:solidFill>
                <a:schemeClr val="accent3"/>
              </a:solidFill>
              <a:round/>
            </a:ln>
            <a:effectLst/>
          </c:spPr>
          <c:marker>
            <c:symbol val="none"/>
          </c:marker>
          <c:cat>
            <c:numRef>
              <c:f>'[Int FoU figurer lansering.xlsx]Figur 2.1a'!$A$5:$A$20</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'[Int FoU figurer lansering.xlsx]Figur 2.1a'!$D$5:$D$20</c:f>
              <c:numCache>
                <c:formatCode>0</c:formatCode>
                <c:ptCount val="16"/>
                <c:pt idx="0" formatCode="General">
                  <c:v>100</c:v>
                </c:pt>
                <c:pt idx="1">
                  <c:v>103.67414671</c:v>
                </c:pt>
                <c:pt idx="2">
                  <c:v>108.4722646</c:v>
                </c:pt>
                <c:pt idx="3">
                  <c:v>111.61289134</c:v>
                </c:pt>
                <c:pt idx="4">
                  <c:v>113.92792801</c:v>
                </c:pt>
                <c:pt idx="5">
                  <c:v>115.57951315</c:v>
                </c:pt>
                <c:pt idx="6">
                  <c:v>117.09543159</c:v>
                </c:pt>
                <c:pt idx="7">
                  <c:v>119.31233815</c:v>
                </c:pt>
                <c:pt idx="8">
                  <c:v>120.77220196</c:v>
                </c:pt>
                <c:pt idx="9">
                  <c:v>123.29267713</c:v>
                </c:pt>
                <c:pt idx="10">
                  <c:v>126.75065824000001</c:v>
                </c:pt>
                <c:pt idx="11">
                  <c:v>130.75674265999999</c:v>
                </c:pt>
                <c:pt idx="12">
                  <c:v>133.73638326</c:v>
                </c:pt>
                <c:pt idx="13">
                  <c:v>134.29084355000001</c:v>
                </c:pt>
                <c:pt idx="14">
                  <c:v>138.05622235000001</c:v>
                </c:pt>
                <c:pt idx="15">
                  <c:v>139.46519376000001</c:v>
                </c:pt>
              </c:numCache>
            </c:numRef>
          </c:val>
          <c:smooth val="0"/>
          <c:extLst>
            <c:ext xmlns:c16="http://schemas.microsoft.com/office/drawing/2014/chart" uri="{C3380CC4-5D6E-409C-BE32-E72D297353CC}">
              <c16:uniqueId val="{00000002-46C9-4F74-A9A6-AAE6B203BBD7}"/>
            </c:ext>
          </c:extLst>
        </c:ser>
        <c:ser>
          <c:idx val="3"/>
          <c:order val="3"/>
          <c:tx>
            <c:strRef>
              <c:f>'[Int FoU figurer lansering.xlsx]Figur 2.1a'!$E$4</c:f>
              <c:strCache>
                <c:ptCount val="1"/>
                <c:pt idx="0">
                  <c:v>Offentlig sektor</c:v>
                </c:pt>
              </c:strCache>
            </c:strRef>
          </c:tx>
          <c:spPr>
            <a:ln w="28575" cap="rnd">
              <a:solidFill>
                <a:schemeClr val="accent4"/>
              </a:solidFill>
              <a:round/>
            </a:ln>
            <a:effectLst/>
          </c:spPr>
          <c:marker>
            <c:symbol val="none"/>
          </c:marker>
          <c:cat>
            <c:numRef>
              <c:f>'[Int FoU figurer lansering.xlsx]Figur 2.1a'!$A$5:$A$20</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'[Int FoU figurer lansering.xlsx]Figur 2.1a'!$E$5:$E$20</c:f>
              <c:numCache>
                <c:formatCode>0</c:formatCode>
                <c:ptCount val="16"/>
                <c:pt idx="0" formatCode="General">
                  <c:v>100</c:v>
                </c:pt>
                <c:pt idx="1">
                  <c:v>103.81072195</c:v>
                </c:pt>
                <c:pt idx="2">
                  <c:v>108.04167115</c:v>
                </c:pt>
                <c:pt idx="3">
                  <c:v>111.93879158999999</c:v>
                </c:pt>
                <c:pt idx="4">
                  <c:v>111.90680218999999</c:v>
                </c:pt>
                <c:pt idx="5">
                  <c:v>110.62770617</c:v>
                </c:pt>
                <c:pt idx="6">
                  <c:v>110.44667799</c:v>
                </c:pt>
                <c:pt idx="7">
                  <c:v>110.45804357</c:v>
                </c:pt>
                <c:pt idx="8">
                  <c:v>110.48347911</c:v>
                </c:pt>
                <c:pt idx="9">
                  <c:v>104.6096605</c:v>
                </c:pt>
                <c:pt idx="10">
                  <c:v>107.02170454</c:v>
                </c:pt>
                <c:pt idx="11">
                  <c:v>112.71250653</c:v>
                </c:pt>
                <c:pt idx="12">
                  <c:v>116.22288189</c:v>
                </c:pt>
                <c:pt idx="13">
                  <c:v>118.89320562</c:v>
                </c:pt>
                <c:pt idx="14">
                  <c:v>119.46026773</c:v>
                </c:pt>
                <c:pt idx="15">
                  <c:v>121.6662714</c:v>
                </c:pt>
              </c:numCache>
            </c:numRef>
          </c:val>
          <c:smooth val="0"/>
          <c:extLst>
            <c:ext xmlns:c16="http://schemas.microsoft.com/office/drawing/2014/chart" uri="{C3380CC4-5D6E-409C-BE32-E72D297353CC}">
              <c16:uniqueId val="{00000003-46C9-4F74-A9A6-AAE6B203BBD7}"/>
            </c:ext>
          </c:extLst>
        </c:ser>
        <c:dLbls>
          <c:showLegendKey val="0"/>
          <c:showVal val="0"/>
          <c:showCatName val="0"/>
          <c:showSerName val="0"/>
          <c:showPercent val="0"/>
          <c:showBubbleSize val="0"/>
        </c:dLbls>
        <c:smooth val="0"/>
        <c:axId val="478749551"/>
        <c:axId val="704382287"/>
      </c:lineChart>
      <c:catAx>
        <c:axId val="478749551"/>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Mill. PPP$</a:t>
                </a:r>
              </a:p>
            </c:rich>
          </c:tx>
          <c:layout>
            <c:manualLayout>
              <c:xMode val="edge"/>
              <c:yMode val="edge"/>
              <c:x val="1.1394535568441065E-3"/>
              <c:y val="3.809336305471179E-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704382287"/>
        <c:crosses val="autoZero"/>
        <c:auto val="1"/>
        <c:lblAlgn val="ctr"/>
        <c:lblOffset val="100"/>
        <c:noMultiLvlLbl val="0"/>
      </c:catAx>
      <c:valAx>
        <c:axId val="704382287"/>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478749551"/>
        <c:crosses val="autoZero"/>
        <c:crossBetween val="between"/>
      </c:valAx>
      <c:spPr>
        <a:noFill/>
        <a:ln>
          <a:noFill/>
        </a:ln>
        <a:effectLst/>
      </c:spPr>
    </c:plotArea>
    <c:legend>
      <c:legendPos val="b"/>
      <c:layout>
        <c:manualLayout>
          <c:xMode val="edge"/>
          <c:yMode val="edge"/>
          <c:x val="0.7943505629131602"/>
          <c:y val="3.6499958232481859E-2"/>
          <c:w val="0.20442208334273401"/>
          <c:h val="0.628761314335958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nb-N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nb-NO" sz="1440" b="0" i="0" u="none" strike="noStrike" kern="1200" spc="0" baseline="0">
                <a:solidFill>
                  <a:sysClr val="windowText" lastClr="000000">
                    <a:lumMod val="65000"/>
                    <a:lumOff val="35000"/>
                  </a:sysClr>
                </a:solidFill>
              </a:rPr>
              <a:t>Hvor rekrutteres førsteamanuensene fra?</a:t>
            </a:r>
          </a:p>
        </c:rich>
      </c:tx>
      <c:layout>
        <c:manualLayout>
          <c:xMode val="edge"/>
          <c:yMode val="edge"/>
          <c:x val="0.11511927211422314"/>
          <c:y val="4.9763888888888878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8.1622222222222221E-2"/>
          <c:y val="0.10343650793650794"/>
          <c:w val="0.55158899133593464"/>
          <c:h val="0.72512559523809528"/>
        </c:manualLayout>
      </c:layout>
      <c:barChart>
        <c:barDir val="col"/>
        <c:grouping val="percentStacked"/>
        <c:varyColors val="0"/>
        <c:ser>
          <c:idx val="0"/>
          <c:order val="0"/>
          <c:tx>
            <c:strRef>
              <c:f>'[Figurgrunnlag_Hgu.xlsx]D-rekr 4'!$A$4</c:f>
              <c:strCache>
                <c:ptCount val="1"/>
                <c:pt idx="0">
                  <c:v>Norske UoH-inst.</c:v>
                </c:pt>
              </c:strCache>
            </c:strRef>
          </c:tx>
          <c:spPr>
            <a:solidFill>
              <a:schemeClr val="accent1"/>
            </a:solidFill>
            <a:ln>
              <a:noFill/>
            </a:ln>
            <a:effectLst/>
          </c:spPr>
          <c:invertIfNegative val="0"/>
          <c:cat>
            <c:strRef>
              <c:f>'[Figurgrunnlag_Hgu.xlsx]D-rekr 4'!$B$3:$E$3</c:f>
              <c:strCache>
                <c:ptCount val="4"/>
                <c:pt idx="0">
                  <c:v>Humaniora
og kunstfag</c:v>
                </c:pt>
                <c:pt idx="1">
                  <c:v>Samfunns-
vitenskap</c:v>
                </c:pt>
                <c:pt idx="2">
                  <c:v>MNT</c:v>
                </c:pt>
                <c:pt idx="3">
                  <c:v>Medisin og
helsefag</c:v>
                </c:pt>
              </c:strCache>
            </c:strRef>
          </c:cat>
          <c:val>
            <c:numRef>
              <c:f>'[Figurgrunnlag_Hgu.xlsx]D-rekr 4'!$B$4:$E$4</c:f>
              <c:numCache>
                <c:formatCode>General</c:formatCode>
                <c:ptCount val="4"/>
                <c:pt idx="0">
                  <c:v>53</c:v>
                </c:pt>
                <c:pt idx="1">
                  <c:v>131</c:v>
                </c:pt>
                <c:pt idx="2">
                  <c:v>38</c:v>
                </c:pt>
                <c:pt idx="3">
                  <c:v>30</c:v>
                </c:pt>
              </c:numCache>
            </c:numRef>
          </c:val>
          <c:extLst>
            <c:ext xmlns:c16="http://schemas.microsoft.com/office/drawing/2014/chart" uri="{C3380CC4-5D6E-409C-BE32-E72D297353CC}">
              <c16:uniqueId val="{00000000-940A-4D03-8242-3BCE92AFE7C7}"/>
            </c:ext>
          </c:extLst>
        </c:ser>
        <c:ser>
          <c:idx val="1"/>
          <c:order val="1"/>
          <c:tx>
            <c:strRef>
              <c:f>'[Figurgrunnlag_Hgu.xlsx]D-rekr 4'!$A$5</c:f>
              <c:strCache>
                <c:ptCount val="1"/>
                <c:pt idx="0">
                  <c:v>Egen inst.</c:v>
                </c:pt>
              </c:strCache>
            </c:strRef>
          </c:tx>
          <c:spPr>
            <a:solidFill>
              <a:schemeClr val="accent2"/>
            </a:solidFill>
            <a:ln>
              <a:noFill/>
            </a:ln>
            <a:effectLst/>
          </c:spPr>
          <c:invertIfNegative val="0"/>
          <c:cat>
            <c:strRef>
              <c:f>'[Figurgrunnlag_Hgu.xlsx]D-rekr 4'!$B$3:$E$3</c:f>
              <c:strCache>
                <c:ptCount val="4"/>
                <c:pt idx="0">
                  <c:v>Humaniora
og kunstfag</c:v>
                </c:pt>
                <c:pt idx="1">
                  <c:v>Samfunns-
vitenskap</c:v>
                </c:pt>
                <c:pt idx="2">
                  <c:v>MNT</c:v>
                </c:pt>
                <c:pt idx="3">
                  <c:v>Medisin og
helsefag</c:v>
                </c:pt>
              </c:strCache>
            </c:strRef>
          </c:cat>
          <c:val>
            <c:numRef>
              <c:f>'[Figurgrunnlag_Hgu.xlsx]D-rekr 4'!$B$5:$E$5</c:f>
              <c:numCache>
                <c:formatCode>General</c:formatCode>
                <c:ptCount val="4"/>
                <c:pt idx="0">
                  <c:v>107</c:v>
                </c:pt>
                <c:pt idx="1">
                  <c:v>308</c:v>
                </c:pt>
                <c:pt idx="2">
                  <c:v>133</c:v>
                </c:pt>
                <c:pt idx="3">
                  <c:v>148</c:v>
                </c:pt>
              </c:numCache>
            </c:numRef>
          </c:val>
          <c:extLst>
            <c:ext xmlns:c16="http://schemas.microsoft.com/office/drawing/2014/chart" uri="{C3380CC4-5D6E-409C-BE32-E72D297353CC}">
              <c16:uniqueId val="{00000001-940A-4D03-8242-3BCE92AFE7C7}"/>
            </c:ext>
          </c:extLst>
        </c:ser>
        <c:ser>
          <c:idx val="2"/>
          <c:order val="2"/>
          <c:tx>
            <c:strRef>
              <c:f>'[Figurgrunnlag_Hgu.xlsx]D-rekr 4'!$A$6</c:f>
              <c:strCache>
                <c:ptCount val="1"/>
                <c:pt idx="0">
                  <c:v>Institutt-
sektoren</c:v>
                </c:pt>
              </c:strCache>
            </c:strRef>
          </c:tx>
          <c:spPr>
            <a:solidFill>
              <a:schemeClr val="accent3"/>
            </a:solidFill>
            <a:ln>
              <a:noFill/>
            </a:ln>
            <a:effectLst/>
          </c:spPr>
          <c:invertIfNegative val="0"/>
          <c:cat>
            <c:strRef>
              <c:f>'[Figurgrunnlag_Hgu.xlsx]D-rekr 4'!$B$3:$E$3</c:f>
              <c:strCache>
                <c:ptCount val="4"/>
                <c:pt idx="0">
                  <c:v>Humaniora
og kunstfag</c:v>
                </c:pt>
                <c:pt idx="1">
                  <c:v>Samfunns-
vitenskap</c:v>
                </c:pt>
                <c:pt idx="2">
                  <c:v>MNT</c:v>
                </c:pt>
                <c:pt idx="3">
                  <c:v>Medisin og
helsefag</c:v>
                </c:pt>
              </c:strCache>
            </c:strRef>
          </c:cat>
          <c:val>
            <c:numRef>
              <c:f>'[Figurgrunnlag_Hgu.xlsx]D-rekr 4'!$B$6:$E$6</c:f>
              <c:numCache>
                <c:formatCode>General</c:formatCode>
                <c:ptCount val="4"/>
                <c:pt idx="0">
                  <c:v>9</c:v>
                </c:pt>
                <c:pt idx="1">
                  <c:v>57</c:v>
                </c:pt>
                <c:pt idx="2">
                  <c:v>39</c:v>
                </c:pt>
                <c:pt idx="3">
                  <c:v>9</c:v>
                </c:pt>
              </c:numCache>
            </c:numRef>
          </c:val>
          <c:extLst>
            <c:ext xmlns:c16="http://schemas.microsoft.com/office/drawing/2014/chart" uri="{C3380CC4-5D6E-409C-BE32-E72D297353CC}">
              <c16:uniqueId val="{00000002-940A-4D03-8242-3BCE92AFE7C7}"/>
            </c:ext>
          </c:extLst>
        </c:ser>
        <c:ser>
          <c:idx val="3"/>
          <c:order val="3"/>
          <c:tx>
            <c:strRef>
              <c:f>'[Figurgrunnlag_Hgu.xlsx]D-rekr 4'!$A$7</c:f>
              <c:strCache>
                <c:ptCount val="1"/>
                <c:pt idx="0">
                  <c:v>Nærings-
livet</c:v>
                </c:pt>
              </c:strCache>
            </c:strRef>
          </c:tx>
          <c:spPr>
            <a:solidFill>
              <a:schemeClr val="accent4"/>
            </a:solidFill>
            <a:ln>
              <a:noFill/>
            </a:ln>
            <a:effectLst/>
          </c:spPr>
          <c:invertIfNegative val="0"/>
          <c:cat>
            <c:strRef>
              <c:f>'[Figurgrunnlag_Hgu.xlsx]D-rekr 4'!$B$3:$E$3</c:f>
              <c:strCache>
                <c:ptCount val="4"/>
                <c:pt idx="0">
                  <c:v>Humaniora
og kunstfag</c:v>
                </c:pt>
                <c:pt idx="1">
                  <c:v>Samfunns-
vitenskap</c:v>
                </c:pt>
                <c:pt idx="2">
                  <c:v>MNT</c:v>
                </c:pt>
                <c:pt idx="3">
                  <c:v>Medisin og
helsefag</c:v>
                </c:pt>
              </c:strCache>
            </c:strRef>
          </c:cat>
          <c:val>
            <c:numRef>
              <c:f>'[Figurgrunnlag_Hgu.xlsx]D-rekr 4'!$B$7:$E$7</c:f>
              <c:numCache>
                <c:formatCode>General</c:formatCode>
                <c:ptCount val="4"/>
                <c:pt idx="0">
                  <c:v>25</c:v>
                </c:pt>
                <c:pt idx="1">
                  <c:v>31</c:v>
                </c:pt>
                <c:pt idx="2">
                  <c:v>20</c:v>
                </c:pt>
                <c:pt idx="3">
                  <c:v>14</c:v>
                </c:pt>
              </c:numCache>
            </c:numRef>
          </c:val>
          <c:extLst>
            <c:ext xmlns:c16="http://schemas.microsoft.com/office/drawing/2014/chart" uri="{C3380CC4-5D6E-409C-BE32-E72D297353CC}">
              <c16:uniqueId val="{00000003-940A-4D03-8242-3BCE92AFE7C7}"/>
            </c:ext>
          </c:extLst>
        </c:ser>
        <c:ser>
          <c:idx val="4"/>
          <c:order val="4"/>
          <c:tx>
            <c:strRef>
              <c:f>'[Figurgrunnlag_Hgu.xlsx]D-rekr 4'!$A$8</c:f>
              <c:strCache>
                <c:ptCount val="1"/>
                <c:pt idx="0">
                  <c:v>Offentlig sektor</c:v>
                </c:pt>
              </c:strCache>
            </c:strRef>
          </c:tx>
          <c:spPr>
            <a:solidFill>
              <a:schemeClr val="accent5"/>
            </a:solidFill>
            <a:ln>
              <a:noFill/>
            </a:ln>
            <a:effectLst/>
          </c:spPr>
          <c:invertIfNegative val="0"/>
          <c:cat>
            <c:strRef>
              <c:f>'[Figurgrunnlag_Hgu.xlsx]D-rekr 4'!$B$3:$E$3</c:f>
              <c:strCache>
                <c:ptCount val="4"/>
                <c:pt idx="0">
                  <c:v>Humaniora
og kunstfag</c:v>
                </c:pt>
                <c:pt idx="1">
                  <c:v>Samfunns-
vitenskap</c:v>
                </c:pt>
                <c:pt idx="2">
                  <c:v>MNT</c:v>
                </c:pt>
                <c:pt idx="3">
                  <c:v>Medisin og
helsefag</c:v>
                </c:pt>
              </c:strCache>
            </c:strRef>
          </c:cat>
          <c:val>
            <c:numRef>
              <c:f>'[Figurgrunnlag_Hgu.xlsx]D-rekr 4'!$B$8:$E$8</c:f>
              <c:numCache>
                <c:formatCode>General</c:formatCode>
                <c:ptCount val="4"/>
                <c:pt idx="0">
                  <c:v>42</c:v>
                </c:pt>
                <c:pt idx="1">
                  <c:v>108</c:v>
                </c:pt>
                <c:pt idx="2">
                  <c:v>29</c:v>
                </c:pt>
                <c:pt idx="3">
                  <c:v>77</c:v>
                </c:pt>
              </c:numCache>
            </c:numRef>
          </c:val>
          <c:extLst>
            <c:ext xmlns:c16="http://schemas.microsoft.com/office/drawing/2014/chart" uri="{C3380CC4-5D6E-409C-BE32-E72D297353CC}">
              <c16:uniqueId val="{00000004-940A-4D03-8242-3BCE92AFE7C7}"/>
            </c:ext>
          </c:extLst>
        </c:ser>
        <c:ser>
          <c:idx val="5"/>
          <c:order val="5"/>
          <c:tx>
            <c:strRef>
              <c:f>'[Figurgrunnlag_Hgu.xlsx]D-rekr 4'!$A$9</c:f>
              <c:strCache>
                <c:ptCount val="1"/>
                <c:pt idx="0">
                  <c:v>Utlandet/ ukjent</c:v>
                </c:pt>
              </c:strCache>
            </c:strRef>
          </c:tx>
          <c:spPr>
            <a:solidFill>
              <a:schemeClr val="accent6"/>
            </a:solidFill>
            <a:ln>
              <a:noFill/>
            </a:ln>
            <a:effectLst/>
          </c:spPr>
          <c:invertIfNegative val="0"/>
          <c:cat>
            <c:strRef>
              <c:f>'[Figurgrunnlag_Hgu.xlsx]D-rekr 4'!$B$3:$E$3</c:f>
              <c:strCache>
                <c:ptCount val="4"/>
                <c:pt idx="0">
                  <c:v>Humaniora
og kunstfag</c:v>
                </c:pt>
                <c:pt idx="1">
                  <c:v>Samfunns-
vitenskap</c:v>
                </c:pt>
                <c:pt idx="2">
                  <c:v>MNT</c:v>
                </c:pt>
                <c:pt idx="3">
                  <c:v>Medisin og
helsefag</c:v>
                </c:pt>
              </c:strCache>
            </c:strRef>
          </c:cat>
          <c:val>
            <c:numRef>
              <c:f>'[Figurgrunnlag_Hgu.xlsx]D-rekr 4'!$B$9:$E$9</c:f>
              <c:numCache>
                <c:formatCode>General</c:formatCode>
                <c:ptCount val="4"/>
                <c:pt idx="0">
                  <c:v>102</c:v>
                </c:pt>
                <c:pt idx="1">
                  <c:v>142</c:v>
                </c:pt>
                <c:pt idx="2">
                  <c:v>106</c:v>
                </c:pt>
                <c:pt idx="3">
                  <c:v>30</c:v>
                </c:pt>
              </c:numCache>
            </c:numRef>
          </c:val>
          <c:extLst>
            <c:ext xmlns:c16="http://schemas.microsoft.com/office/drawing/2014/chart" uri="{C3380CC4-5D6E-409C-BE32-E72D297353CC}">
              <c16:uniqueId val="{00000005-940A-4D03-8242-3BCE92AFE7C7}"/>
            </c:ext>
          </c:extLst>
        </c:ser>
        <c:dLbls>
          <c:showLegendKey val="0"/>
          <c:showVal val="0"/>
          <c:showCatName val="0"/>
          <c:showSerName val="0"/>
          <c:showPercent val="0"/>
          <c:showBubbleSize val="0"/>
        </c:dLbls>
        <c:gapWidth val="50"/>
        <c:overlap val="100"/>
        <c:axId val="1265709743"/>
        <c:axId val="362455871"/>
      </c:barChart>
      <c:catAx>
        <c:axId val="126570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362455871"/>
        <c:crosses val="autoZero"/>
        <c:auto val="1"/>
        <c:lblAlgn val="ctr"/>
        <c:lblOffset val="100"/>
        <c:noMultiLvlLbl val="0"/>
      </c:catAx>
      <c:valAx>
        <c:axId val="3624558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265709743"/>
        <c:crosses val="autoZero"/>
        <c:crossBetween val="between"/>
      </c:valAx>
      <c:spPr>
        <a:noFill/>
        <a:ln>
          <a:noFill/>
        </a:ln>
        <a:effectLst/>
      </c:spPr>
    </c:plotArea>
    <c:legend>
      <c:legendPos val="r"/>
      <c:layout>
        <c:manualLayout>
          <c:xMode val="edge"/>
          <c:yMode val="edge"/>
          <c:x val="0.73473221346449646"/>
          <c:y val="0.10716567460317461"/>
          <c:w val="0.26086779696366652"/>
          <c:h val="0.8463436507936508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a:t>Andel stillingstyper 2012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'Ark1'!$B$1</c:f>
              <c:strCache>
                <c:ptCount val="1"/>
                <c:pt idx="0">
                  <c:v>De som kom tilbake</c:v>
                </c:pt>
              </c:strCache>
            </c:strRef>
          </c:tx>
          <c:spPr>
            <a:solidFill>
              <a:schemeClr val="accent1"/>
            </a:solidFill>
            <a:ln w="3175">
              <a:noFill/>
              <a:prstDash val="sysDot"/>
            </a:ln>
            <a:effectLst/>
          </c:spPr>
          <c:invertIfNegative val="0"/>
          <c:dPt>
            <c:idx val="2"/>
            <c:invertIfNegative val="0"/>
            <c:bubble3D val="0"/>
            <c:spPr>
              <a:solidFill>
                <a:schemeClr val="accent1">
                  <a:alpha val="50000"/>
                </a:schemeClr>
              </a:solidFill>
              <a:ln>
                <a:noFill/>
              </a:ln>
              <a:effectLst/>
            </c:spPr>
            <c:extLst>
              <c:ext xmlns:c16="http://schemas.microsoft.com/office/drawing/2014/chart" uri="{C3380CC4-5D6E-409C-BE32-E72D297353CC}">
                <c16:uniqueId val="{00000003-9BDE-41C5-BDD3-D4C634C4E8C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Stipendiat</c:v>
                </c:pt>
                <c:pt idx="1">
                  <c:v>Forsker</c:v>
                </c:pt>
                <c:pt idx="2">
                  <c:v>Andre*</c:v>
                </c:pt>
              </c:strCache>
            </c:strRef>
          </c:cat>
          <c:val>
            <c:numRef>
              <c:f>'Ark1'!$B$2:$B$4</c:f>
              <c:numCache>
                <c:formatCode>General</c:formatCode>
                <c:ptCount val="3"/>
                <c:pt idx="0">
                  <c:v>41</c:v>
                </c:pt>
                <c:pt idx="1">
                  <c:v>17</c:v>
                </c:pt>
                <c:pt idx="2">
                  <c:v>42</c:v>
                </c:pt>
              </c:numCache>
            </c:numRef>
          </c:val>
          <c:extLst>
            <c:ext xmlns:c16="http://schemas.microsoft.com/office/drawing/2014/chart" uri="{C3380CC4-5D6E-409C-BE32-E72D297353CC}">
              <c16:uniqueId val="{00000000-9BDE-41C5-BDD3-D4C634C4E8C1}"/>
            </c:ext>
          </c:extLst>
        </c:ser>
        <c:ser>
          <c:idx val="1"/>
          <c:order val="1"/>
          <c:tx>
            <c:strRef>
              <c:f>'Ark1'!$C$1</c:f>
              <c:strCache>
                <c:ptCount val="1"/>
                <c:pt idx="0">
                  <c:v>Kom ikke tilbake</c:v>
                </c:pt>
              </c:strCache>
            </c:strRef>
          </c:tx>
          <c:spPr>
            <a:solidFill>
              <a:schemeClr val="accent2"/>
            </a:solidFill>
            <a:ln>
              <a:noFill/>
            </a:ln>
            <a:effectLst/>
          </c:spPr>
          <c:invertIfNegative val="0"/>
          <c:dPt>
            <c:idx val="2"/>
            <c:invertIfNegative val="0"/>
            <c:bubble3D val="0"/>
            <c:spPr>
              <a:solidFill>
                <a:schemeClr val="accent2">
                  <a:alpha val="50000"/>
                </a:schemeClr>
              </a:solidFill>
              <a:ln>
                <a:noFill/>
              </a:ln>
              <a:effectLst/>
            </c:spPr>
            <c:extLst>
              <c:ext xmlns:c16="http://schemas.microsoft.com/office/drawing/2014/chart" uri="{C3380CC4-5D6E-409C-BE32-E72D297353CC}">
                <c16:uniqueId val="{00000004-9BDE-41C5-BDD3-D4C634C4E8C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Stipendiat</c:v>
                </c:pt>
                <c:pt idx="1">
                  <c:v>Forsker</c:v>
                </c:pt>
                <c:pt idx="2">
                  <c:v>Andre*</c:v>
                </c:pt>
              </c:strCache>
            </c:strRef>
          </c:cat>
          <c:val>
            <c:numRef>
              <c:f>'Ark1'!$C$2:$C$4</c:f>
              <c:numCache>
                <c:formatCode>General</c:formatCode>
                <c:ptCount val="3"/>
                <c:pt idx="0">
                  <c:v>33</c:v>
                </c:pt>
                <c:pt idx="1">
                  <c:v>26</c:v>
                </c:pt>
                <c:pt idx="2">
                  <c:v>41</c:v>
                </c:pt>
              </c:numCache>
            </c:numRef>
          </c:val>
          <c:extLst>
            <c:ext xmlns:c16="http://schemas.microsoft.com/office/drawing/2014/chart" uri="{C3380CC4-5D6E-409C-BE32-E72D297353CC}">
              <c16:uniqueId val="{00000001-9BDE-41C5-BDD3-D4C634C4E8C1}"/>
            </c:ext>
          </c:extLst>
        </c:ser>
        <c:dLbls>
          <c:dLblPos val="outEnd"/>
          <c:showLegendKey val="0"/>
          <c:showVal val="1"/>
          <c:showCatName val="0"/>
          <c:showSerName val="0"/>
          <c:showPercent val="0"/>
          <c:showBubbleSize val="0"/>
        </c:dLbls>
        <c:gapWidth val="219"/>
        <c:overlap val="-27"/>
        <c:axId val="1106349040"/>
        <c:axId val="1106354800"/>
      </c:barChart>
      <c:catAx>
        <c:axId val="110634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106354800"/>
        <c:crosses val="autoZero"/>
        <c:auto val="1"/>
        <c:lblAlgn val="ctr"/>
        <c:lblOffset val="100"/>
        <c:noMultiLvlLbl val="0"/>
      </c:catAx>
      <c:valAx>
        <c:axId val="1106354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10634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t>Sektorfordeling</a:t>
            </a:r>
            <a:r>
              <a:rPr lang="en-US"/>
              <a:t> 2022. </a:t>
            </a:r>
          </a:p>
          <a:p>
            <a:pPr>
              <a:defRPr/>
            </a:pPr>
            <a:r>
              <a:rPr lang="en-US"/>
              <a:t>De</a:t>
            </a:r>
            <a:r>
              <a:rPr lang="en-US" baseline="0"/>
              <a:t> </a:t>
            </a:r>
            <a:r>
              <a:rPr lang="en-US" baseline="0" err="1"/>
              <a:t>som</a:t>
            </a:r>
            <a:r>
              <a:rPr lang="en-US" baseline="0"/>
              <a:t> </a:t>
            </a:r>
            <a:r>
              <a:rPr lang="en-US" baseline="0" err="1"/>
              <a:t>ikke</a:t>
            </a:r>
            <a:r>
              <a:rPr lang="en-US" baseline="0"/>
              <a:t> </a:t>
            </a:r>
            <a:r>
              <a:rPr lang="en-US" baseline="0" err="1"/>
              <a:t>kom</a:t>
            </a:r>
            <a:r>
              <a:rPr lang="en-US" baseline="0"/>
              <a:t> </a:t>
            </a:r>
            <a:r>
              <a:rPr lang="en-US" baseline="0" err="1"/>
              <a:t>tilbake</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tx>
            <c:strRef>
              <c:f>'Ark1'!$B$1</c:f>
              <c:strCache>
                <c:ptCount val="1"/>
                <c:pt idx="0">
                  <c:v>Salg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B8-40CD-B74A-C1ABF94D4C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B8-40CD-B74A-C1ABF94D4C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CB8-40CD-B74A-C1ABF94D4C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'Ark1'!$A$2:$A$4</c:f>
              <c:strCache>
                <c:ptCount val="3"/>
                <c:pt idx="0">
                  <c:v>Offentlig sektor</c:v>
                </c:pt>
                <c:pt idx="1">
                  <c:v>Utlandet/ukjent</c:v>
                </c:pt>
                <c:pt idx="2">
                  <c:v>Privat sektor</c:v>
                </c:pt>
              </c:strCache>
            </c:strRef>
          </c:cat>
          <c:val>
            <c:numRef>
              <c:f>'Ark1'!$B$2:$B$4</c:f>
              <c:numCache>
                <c:formatCode>General</c:formatCode>
                <c:ptCount val="3"/>
                <c:pt idx="0">
                  <c:v>36</c:v>
                </c:pt>
                <c:pt idx="1">
                  <c:v>33</c:v>
                </c:pt>
                <c:pt idx="2">
                  <c:v>31</c:v>
                </c:pt>
              </c:numCache>
            </c:numRef>
          </c:val>
          <c:extLst>
            <c:ext xmlns:c16="http://schemas.microsoft.com/office/drawing/2014/chart" uri="{C3380CC4-5D6E-409C-BE32-E72D297353CC}">
              <c16:uniqueId val="{00000000-13B4-4B38-8346-C746295F00A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44869868365691E-2"/>
          <c:y val="9.4395280235988199E-2"/>
          <c:w val="0.90646530824868266"/>
          <c:h val="0.7980532051282051"/>
        </c:manualLayout>
      </c:layout>
      <c:barChart>
        <c:barDir val="col"/>
        <c:grouping val="clustered"/>
        <c:varyColors val="0"/>
        <c:ser>
          <c:idx val="0"/>
          <c:order val="0"/>
          <c:tx>
            <c:strRef>
              <c:f>'7'!$B$4</c:f>
              <c:strCache>
                <c:ptCount val="1"/>
                <c:pt idx="0">
                  <c:v>Forskere/faglig personell i 2012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'7'!$A$5:$A$9</c:f>
              <c:strCache>
                <c:ptCount val="5"/>
                <c:pt idx="0">
                  <c:v>Akademia</c:v>
                </c:pt>
                <c:pt idx="1">
                  <c:v>Offentlig</c:v>
                </c:pt>
                <c:pt idx="2">
                  <c:v>Privat</c:v>
                </c:pt>
                <c:pt idx="3">
                  <c:v>Utlandet/Ukjent</c:v>
                </c:pt>
                <c:pt idx="4">
                  <c:v>Pensjonert</c:v>
                </c:pt>
              </c:strCache>
            </c:strRef>
          </c:cat>
          <c:val>
            <c:numRef>
              <c:f>'7'!$B$5:$B$9</c:f>
              <c:numCache>
                <c:formatCode>0</c:formatCode>
                <c:ptCount val="5"/>
                <c:pt idx="0">
                  <c:v>56.77</c:v>
                </c:pt>
                <c:pt idx="1">
                  <c:v>12.108000000000001</c:v>
                </c:pt>
                <c:pt idx="2">
                  <c:v>8.3439999999999994</c:v>
                </c:pt>
                <c:pt idx="3">
                  <c:v>8.8595600000000001</c:v>
                </c:pt>
                <c:pt idx="4">
                  <c:v>13.91</c:v>
                </c:pt>
              </c:numCache>
            </c:numRef>
          </c:val>
          <c:extLst>
            <c:ext xmlns:c16="http://schemas.microsoft.com/office/drawing/2014/chart" uri="{C3380CC4-5D6E-409C-BE32-E72D297353CC}">
              <c16:uniqueId val="{00000000-B282-45A1-857A-87A22689A001}"/>
            </c:ext>
          </c:extLst>
        </c:ser>
        <c:ser>
          <c:idx val="1"/>
          <c:order val="1"/>
          <c:tx>
            <c:strRef>
              <c:f>'7'!$C$4</c:f>
              <c:strCache>
                <c:ptCount val="1"/>
                <c:pt idx="0">
                  <c:v>Stipendiat 2012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'7'!$A$5:$A$9</c:f>
              <c:strCache>
                <c:ptCount val="5"/>
                <c:pt idx="0">
                  <c:v>Akademia</c:v>
                </c:pt>
                <c:pt idx="1">
                  <c:v>Offentlig</c:v>
                </c:pt>
                <c:pt idx="2">
                  <c:v>Privat</c:v>
                </c:pt>
                <c:pt idx="3">
                  <c:v>Utlandet/Ukjent</c:v>
                </c:pt>
                <c:pt idx="4">
                  <c:v>Pensjonert</c:v>
                </c:pt>
              </c:strCache>
            </c:strRef>
          </c:cat>
          <c:val>
            <c:numRef>
              <c:f>'7'!$C$5:$C$9</c:f>
              <c:numCache>
                <c:formatCode>0</c:formatCode>
                <c:ptCount val="5"/>
                <c:pt idx="0">
                  <c:v>51.64</c:v>
                </c:pt>
                <c:pt idx="1">
                  <c:v>15.69</c:v>
                </c:pt>
                <c:pt idx="2">
                  <c:v>13.27</c:v>
                </c:pt>
                <c:pt idx="3">
                  <c:v>19.059999999999999</c:v>
                </c:pt>
                <c:pt idx="4" formatCode="0.0">
                  <c:v>0.32600000000000001</c:v>
                </c:pt>
              </c:numCache>
            </c:numRef>
          </c:val>
          <c:extLst>
            <c:ext xmlns:c16="http://schemas.microsoft.com/office/drawing/2014/chart" uri="{C3380CC4-5D6E-409C-BE32-E72D297353CC}">
              <c16:uniqueId val="{00000001-B282-45A1-857A-87A22689A001}"/>
            </c:ext>
          </c:extLst>
        </c:ser>
        <c:ser>
          <c:idx val="2"/>
          <c:order val="2"/>
          <c:tx>
            <c:strRef>
              <c:f>'7'!$D$4</c:f>
              <c:strCache>
                <c:ptCount val="1"/>
                <c:pt idx="0">
                  <c:v>Doktorgrad siste 5 år (2012)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'7'!$A$5:$A$9</c:f>
              <c:strCache>
                <c:ptCount val="5"/>
                <c:pt idx="0">
                  <c:v>Akademia</c:v>
                </c:pt>
                <c:pt idx="1">
                  <c:v>Offentlig</c:v>
                </c:pt>
                <c:pt idx="2">
                  <c:v>Privat</c:v>
                </c:pt>
                <c:pt idx="3">
                  <c:v>Utlandet/Ukjent</c:v>
                </c:pt>
                <c:pt idx="4">
                  <c:v>Pensjonert</c:v>
                </c:pt>
              </c:strCache>
            </c:strRef>
          </c:cat>
          <c:val>
            <c:numRef>
              <c:f>'7'!$D$5:$D$9</c:f>
              <c:numCache>
                <c:formatCode>0</c:formatCode>
                <c:ptCount val="5"/>
                <c:pt idx="0">
                  <c:v>72.59</c:v>
                </c:pt>
                <c:pt idx="1">
                  <c:v>8.19</c:v>
                </c:pt>
                <c:pt idx="2">
                  <c:v>6.23</c:v>
                </c:pt>
                <c:pt idx="3">
                  <c:v>9.36</c:v>
                </c:pt>
                <c:pt idx="4">
                  <c:v>3.62</c:v>
                </c:pt>
              </c:numCache>
            </c:numRef>
          </c:val>
          <c:extLst>
            <c:ext xmlns:c16="http://schemas.microsoft.com/office/drawing/2014/chart" uri="{C3380CC4-5D6E-409C-BE32-E72D297353CC}">
              <c16:uniqueId val="{00000002-B282-45A1-857A-87A22689A001}"/>
            </c:ext>
          </c:extLst>
        </c:ser>
        <c:dLbls>
          <c:showLegendKey val="0"/>
          <c:showVal val="0"/>
          <c:showCatName val="0"/>
          <c:showSerName val="0"/>
          <c:showPercent val="0"/>
          <c:showBubbleSize val="0"/>
        </c:dLbls>
        <c:gapWidth val="219"/>
        <c:overlap val="-27"/>
        <c:axId val="411239632"/>
        <c:axId val="411426368"/>
      </c:barChart>
      <c:catAx>
        <c:axId val="41123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411426368"/>
        <c:crosses val="autoZero"/>
        <c:auto val="1"/>
        <c:lblAlgn val="ctr"/>
        <c:lblOffset val="100"/>
        <c:noMultiLvlLbl val="0"/>
      </c:catAx>
      <c:valAx>
        <c:axId val="411426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r>
                  <a:rPr lang="nb-NO"/>
                  <a:t>Prosent</a:t>
                </a:r>
              </a:p>
            </c:rich>
          </c:tx>
          <c:layout>
            <c:manualLayout>
              <c:xMode val="edge"/>
              <c:yMode val="edge"/>
              <c:x val="0"/>
              <c:y val="1.1900680556523359E-2"/>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411239632"/>
        <c:crosses val="autoZero"/>
        <c:crossBetween val="between"/>
      </c:valAx>
      <c:spPr>
        <a:noFill/>
        <a:ln>
          <a:noFill/>
        </a:ln>
        <a:effectLst/>
      </c:spPr>
    </c:plotArea>
    <c:legend>
      <c:legendPos val="b"/>
      <c:layout>
        <c:manualLayout>
          <c:xMode val="edge"/>
          <c:yMode val="edge"/>
          <c:x val="0.48512976190476204"/>
          <c:y val="0.11756923076923075"/>
          <c:w val="0.43795476190476185"/>
          <c:h val="0.17416153846153845"/>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nb-N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tx>
            <c:strRef>
              <c:f>'[Norge uten utlandet.xlsx]Samlet'!$C$11</c:f>
              <c:strCache>
                <c:ptCount val="1"/>
                <c:pt idx="0">
                  <c:v>Vitenskapelig publisering</c:v>
                </c:pt>
              </c:strCache>
            </c:strRef>
          </c:tx>
          <c:spPr>
            <a:ln>
              <a:solidFill>
                <a:schemeClr val="tx1">
                  <a:lumMod val="50000"/>
                  <a:lumOff val="50000"/>
                </a:schemeClr>
              </a:solidFill>
            </a:ln>
          </c:spPr>
          <c:dPt>
            <c:idx val="0"/>
            <c:bubble3D val="0"/>
            <c:spPr>
              <a:solidFill>
                <a:schemeClr val="accent1"/>
              </a:solidFill>
              <a:ln w="19050">
                <a:solidFill>
                  <a:schemeClr val="tx1">
                    <a:lumMod val="50000"/>
                    <a:lumOff val="50000"/>
                  </a:schemeClr>
                </a:solidFill>
              </a:ln>
              <a:effectLst/>
            </c:spPr>
            <c:extLst>
              <c:ext xmlns:c16="http://schemas.microsoft.com/office/drawing/2014/chart" uri="{C3380CC4-5D6E-409C-BE32-E72D297353CC}">
                <c16:uniqueId val="{00000001-E92C-4380-8F10-CEEB709DC2F9}"/>
              </c:ext>
            </c:extLst>
          </c:dPt>
          <c:dPt>
            <c:idx val="1"/>
            <c:bubble3D val="0"/>
            <c:spPr>
              <a:solidFill>
                <a:schemeClr val="accent2"/>
              </a:solidFill>
              <a:ln w="19050">
                <a:solidFill>
                  <a:schemeClr val="tx1">
                    <a:lumMod val="50000"/>
                    <a:lumOff val="50000"/>
                  </a:schemeClr>
                </a:solidFill>
              </a:ln>
              <a:effectLst/>
            </c:spPr>
            <c:extLst>
              <c:ext xmlns:c16="http://schemas.microsoft.com/office/drawing/2014/chart" uri="{C3380CC4-5D6E-409C-BE32-E72D297353CC}">
                <c16:uniqueId val="{00000003-E92C-4380-8F10-CEEB709DC2F9}"/>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6="http://schemas.microsoft.com/office/drawing/2014/chart" uri="{C3380CC4-5D6E-409C-BE32-E72D297353CC}">
                  <c16:uniqueId val="{00000001-E92C-4380-8F10-CEEB709DC2F9}"/>
                </c:ext>
              </c:extLst>
            </c:dLbl>
            <c:dLbl>
              <c:idx val="1"/>
              <c:layout>
                <c:manualLayout>
                  <c:x val="2.3858267716535483E-2"/>
                  <c:y val="-0.2356911636045494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2C-4380-8F10-CEEB709DC2F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'[Norge uten utlandet.xlsx]Samlet'!$B$12:$B$13</c:f>
              <c:strCache>
                <c:ptCount val="2"/>
                <c:pt idx="0">
                  <c:v>Norge</c:v>
                </c:pt>
                <c:pt idx="1">
                  <c:v>Utlandet</c:v>
                </c:pt>
              </c:strCache>
            </c:strRef>
          </c:cat>
          <c:val>
            <c:numRef>
              <c:f>'[Norge uten utlandet.xlsx]Samlet'!$C$12:$C$13</c:f>
              <c:numCache>
                <c:formatCode>0.00%</c:formatCode>
                <c:ptCount val="2"/>
                <c:pt idx="0">
                  <c:v>5.3E-3</c:v>
                </c:pt>
                <c:pt idx="1">
                  <c:v>0.99470000000000003</c:v>
                </c:pt>
              </c:numCache>
            </c:numRef>
          </c:val>
          <c:extLst>
            <c:ext xmlns:c16="http://schemas.microsoft.com/office/drawing/2014/chart" uri="{C3380CC4-5D6E-409C-BE32-E72D297353CC}">
              <c16:uniqueId val="{00000004-E92C-4380-8F10-CEEB709DC2F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tx>
            <c:strRef>
              <c:f>'[Norge uten utlandet.xlsx]Samlet'!$C$17</c:f>
              <c:strCache>
                <c:ptCount val="1"/>
                <c:pt idx="0">
                  <c:v>FoU-ressurser</c:v>
                </c:pt>
              </c:strCache>
            </c:strRef>
          </c:tx>
          <c:spPr>
            <a:ln>
              <a:solidFill>
                <a:schemeClr val="tx1">
                  <a:lumMod val="50000"/>
                  <a:lumOff val="50000"/>
                </a:schemeClr>
              </a:solidFill>
            </a:ln>
          </c:spPr>
          <c:dPt>
            <c:idx val="0"/>
            <c:bubble3D val="0"/>
            <c:spPr>
              <a:solidFill>
                <a:schemeClr val="accent1"/>
              </a:solidFill>
              <a:ln w="19050">
                <a:solidFill>
                  <a:schemeClr val="tx1">
                    <a:lumMod val="50000"/>
                    <a:lumOff val="50000"/>
                  </a:schemeClr>
                </a:solidFill>
              </a:ln>
              <a:effectLst/>
            </c:spPr>
            <c:extLst>
              <c:ext xmlns:c16="http://schemas.microsoft.com/office/drawing/2014/chart" uri="{C3380CC4-5D6E-409C-BE32-E72D297353CC}">
                <c16:uniqueId val="{00000001-5F29-41B0-9937-50C27020522E}"/>
              </c:ext>
            </c:extLst>
          </c:dPt>
          <c:dPt>
            <c:idx val="1"/>
            <c:bubble3D val="0"/>
            <c:spPr>
              <a:solidFill>
                <a:schemeClr val="accent2"/>
              </a:solidFill>
              <a:ln w="19050">
                <a:solidFill>
                  <a:schemeClr val="tx1">
                    <a:lumMod val="50000"/>
                    <a:lumOff val="50000"/>
                  </a:schemeClr>
                </a:solidFill>
              </a:ln>
              <a:effectLst/>
            </c:spPr>
            <c:extLst>
              <c:ext xmlns:c16="http://schemas.microsoft.com/office/drawing/2014/chart" uri="{C3380CC4-5D6E-409C-BE32-E72D297353CC}">
                <c16:uniqueId val="{00000003-5F29-41B0-9937-50C27020522E}"/>
              </c:ext>
            </c:extLst>
          </c:dPt>
          <c:dLbls>
            <c:dLbl>
              <c:idx val="0"/>
              <c:layout>
                <c:manualLayout>
                  <c:x val="-1.5819518584033854E-2"/>
                  <c:y val="7.2784985056278603E-3"/>
                </c:manualLayout>
              </c:layout>
              <c:showLegendKey val="0"/>
              <c:showVal val="1"/>
              <c:showCatName val="1"/>
              <c:showSerName val="0"/>
              <c:showPercent val="0"/>
              <c:showBubbleSize val="0"/>
              <c:extLst>
                <c:ext xmlns:c15="http://schemas.microsoft.com/office/drawing/2012/chart" uri="{CE6537A1-D6FC-4f65-9D91-7224C49458BB}">
                  <c15:layout>
                    <c:manualLayout>
                      <c:w val="0.25472487907202451"/>
                      <c:h val="9.0340636681148265E-2"/>
                    </c:manualLayout>
                  </c15:layout>
                </c:ext>
                <c:ext xmlns:c16="http://schemas.microsoft.com/office/drawing/2014/chart" uri="{C3380CC4-5D6E-409C-BE32-E72D297353CC}">
                  <c16:uniqueId val="{00000001-5F29-41B0-9937-50C27020522E}"/>
                </c:ext>
              </c:extLst>
            </c:dLbl>
            <c:dLbl>
              <c:idx val="1"/>
              <c:layout>
                <c:manualLayout>
                  <c:x val="1.4646981627296588E-2"/>
                  <c:y val="-0.24541593759113453"/>
                </c:manualLayout>
              </c:layout>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bg1"/>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29-41B0-9937-50C27020522E}"/>
                </c:ext>
              </c:extLst>
            </c:dLbl>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'[Norge uten utlandet.xlsx]Samlet'!$B$18:$B$19</c:f>
              <c:strCache>
                <c:ptCount val="2"/>
                <c:pt idx="0">
                  <c:v>Norge</c:v>
                </c:pt>
                <c:pt idx="1">
                  <c:v>Utlandet</c:v>
                </c:pt>
              </c:strCache>
            </c:strRef>
          </c:cat>
          <c:val>
            <c:numRef>
              <c:f>'[Norge uten utlandet.xlsx]Samlet'!$C$18:$C$19</c:f>
              <c:numCache>
                <c:formatCode>0.00%</c:formatCode>
                <c:ptCount val="2"/>
                <c:pt idx="0">
                  <c:v>3.3E-3</c:v>
                </c:pt>
                <c:pt idx="1">
                  <c:v>0.99670000000000003</c:v>
                </c:pt>
              </c:numCache>
            </c:numRef>
          </c:val>
          <c:extLst>
            <c:ext xmlns:c16="http://schemas.microsoft.com/office/drawing/2014/chart" uri="{C3380CC4-5D6E-409C-BE32-E72D297353CC}">
              <c16:uniqueId val="{00000004-5F29-41B0-9937-50C27020522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tx>
            <c:strRef>
              <c:f>'[Norge uten utlandet.xlsx]Samlet'!$C$11</c:f>
              <c:strCache>
                <c:ptCount val="1"/>
                <c:pt idx="0">
                  <c:v>Vitenskapelig publisering</c:v>
                </c:pt>
              </c:strCache>
            </c:strRef>
          </c:tx>
          <c:spPr>
            <a:ln>
              <a:solidFill>
                <a:schemeClr val="tx1">
                  <a:lumMod val="50000"/>
                  <a:lumOff val="50000"/>
                </a:schemeClr>
              </a:solidFill>
            </a:ln>
          </c:spPr>
          <c:dPt>
            <c:idx val="0"/>
            <c:bubble3D val="0"/>
            <c:spPr>
              <a:solidFill>
                <a:schemeClr val="accent1"/>
              </a:solidFill>
              <a:ln w="19050">
                <a:solidFill>
                  <a:schemeClr val="tx1">
                    <a:lumMod val="50000"/>
                    <a:lumOff val="50000"/>
                  </a:schemeClr>
                </a:solidFill>
              </a:ln>
              <a:effectLst/>
            </c:spPr>
            <c:extLst>
              <c:ext xmlns:c16="http://schemas.microsoft.com/office/drawing/2014/chart" uri="{C3380CC4-5D6E-409C-BE32-E72D297353CC}">
                <c16:uniqueId val="{00000001-E92C-4380-8F10-CEEB709DC2F9}"/>
              </c:ext>
            </c:extLst>
          </c:dPt>
          <c:dPt>
            <c:idx val="1"/>
            <c:bubble3D val="0"/>
            <c:spPr>
              <a:solidFill>
                <a:schemeClr val="bg1"/>
              </a:solidFill>
              <a:ln w="19050">
                <a:solidFill>
                  <a:schemeClr val="tx1">
                    <a:lumMod val="50000"/>
                    <a:lumOff val="50000"/>
                  </a:schemeClr>
                </a:solidFill>
              </a:ln>
              <a:effectLst/>
            </c:spPr>
            <c:extLst>
              <c:ext xmlns:c16="http://schemas.microsoft.com/office/drawing/2014/chart" uri="{C3380CC4-5D6E-409C-BE32-E72D297353CC}">
                <c16:uniqueId val="{00000003-E92C-4380-8F10-CEEB709DC2F9}"/>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extLst>
                <c:ext xmlns:c16="http://schemas.microsoft.com/office/drawing/2014/chart" uri="{C3380CC4-5D6E-409C-BE32-E72D297353CC}">
                  <c16:uniqueId val="{00000001-E92C-4380-8F10-CEEB709DC2F9}"/>
                </c:ext>
              </c:extLst>
            </c:dLbl>
            <c:dLbl>
              <c:idx val="1"/>
              <c:layout>
                <c:manualLayout>
                  <c:x val="2.3858267716535483E-2"/>
                  <c:y val="-0.2356911636045494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2C-4380-8F10-CEEB709DC2F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'[Norge uten utlandet.xlsx]Samlet'!$B$12:$B$13</c:f>
              <c:strCache>
                <c:ptCount val="2"/>
                <c:pt idx="0">
                  <c:v>Norge</c:v>
                </c:pt>
                <c:pt idx="1">
                  <c:v>Utlandet</c:v>
                </c:pt>
              </c:strCache>
            </c:strRef>
          </c:cat>
          <c:val>
            <c:numRef>
              <c:f>'[Norge uten utlandet.xlsx]Samlet'!$C$12:$C$13</c:f>
              <c:numCache>
                <c:formatCode>0.00%</c:formatCode>
                <c:ptCount val="2"/>
                <c:pt idx="0">
                  <c:v>5.3E-3</c:v>
                </c:pt>
                <c:pt idx="1">
                  <c:v>0.99470000000000003</c:v>
                </c:pt>
              </c:numCache>
            </c:numRef>
          </c:val>
          <c:extLst>
            <c:ext xmlns:c16="http://schemas.microsoft.com/office/drawing/2014/chart" uri="{C3380CC4-5D6E-409C-BE32-E72D297353CC}">
              <c16:uniqueId val="{00000004-E92C-4380-8F10-CEEB709DC2F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tx>
            <c:strRef>
              <c:f>'[Norge uten utlandet.xlsx]Samlet'!$C$17</c:f>
              <c:strCache>
                <c:ptCount val="1"/>
                <c:pt idx="0">
                  <c:v>FoU-ressurser</c:v>
                </c:pt>
              </c:strCache>
            </c:strRef>
          </c:tx>
          <c:spPr>
            <a:solidFill>
              <a:schemeClr val="bg1"/>
            </a:solidFill>
            <a:ln>
              <a:solidFill>
                <a:schemeClr val="tx1">
                  <a:lumMod val="50000"/>
                  <a:lumOff val="50000"/>
                </a:schemeClr>
              </a:solidFill>
            </a:ln>
          </c:spPr>
          <c:dPt>
            <c:idx val="0"/>
            <c:bubble3D val="0"/>
            <c:spPr>
              <a:solidFill>
                <a:schemeClr val="bg1"/>
              </a:solidFill>
              <a:ln w="19050">
                <a:solidFill>
                  <a:schemeClr val="tx1">
                    <a:lumMod val="50000"/>
                    <a:lumOff val="50000"/>
                  </a:schemeClr>
                </a:solidFill>
              </a:ln>
              <a:effectLst/>
            </c:spPr>
            <c:extLst>
              <c:ext xmlns:c16="http://schemas.microsoft.com/office/drawing/2014/chart" uri="{C3380CC4-5D6E-409C-BE32-E72D297353CC}">
                <c16:uniqueId val="{00000001-5F29-41B0-9937-50C27020522E}"/>
              </c:ext>
            </c:extLst>
          </c:dPt>
          <c:dPt>
            <c:idx val="1"/>
            <c:bubble3D val="0"/>
            <c:spPr>
              <a:solidFill>
                <a:schemeClr val="bg1"/>
              </a:solidFill>
              <a:ln w="19050">
                <a:solidFill>
                  <a:schemeClr val="tx1">
                    <a:lumMod val="50000"/>
                    <a:lumOff val="50000"/>
                  </a:schemeClr>
                </a:solidFill>
              </a:ln>
              <a:effectLst/>
            </c:spPr>
            <c:extLst>
              <c:ext xmlns:c16="http://schemas.microsoft.com/office/drawing/2014/chart" uri="{C3380CC4-5D6E-409C-BE32-E72D297353CC}">
                <c16:uniqueId val="{00000003-5F29-41B0-9937-50C27020522E}"/>
              </c:ext>
            </c:extLst>
          </c:dPt>
          <c:dLbls>
            <c:dLbl>
              <c:idx val="0"/>
              <c:layout>
                <c:manualLayout>
                  <c:x val="-1.5819518584033854E-2"/>
                  <c:y val="7.2784985056278603E-3"/>
                </c:manualLayout>
              </c:layout>
              <c:showLegendKey val="0"/>
              <c:showVal val="1"/>
              <c:showCatName val="1"/>
              <c:showSerName val="0"/>
              <c:showPercent val="0"/>
              <c:showBubbleSize val="0"/>
              <c:extLst>
                <c:ext xmlns:c15="http://schemas.microsoft.com/office/drawing/2012/chart" uri="{CE6537A1-D6FC-4f65-9D91-7224C49458BB}">
                  <c15:layout>
                    <c:manualLayout>
                      <c:w val="0.25472487907202451"/>
                      <c:h val="9.0340636681148265E-2"/>
                    </c:manualLayout>
                  </c15:layout>
                </c:ext>
                <c:ext xmlns:c16="http://schemas.microsoft.com/office/drawing/2014/chart" uri="{C3380CC4-5D6E-409C-BE32-E72D297353CC}">
                  <c16:uniqueId val="{00000001-5F29-41B0-9937-50C27020522E}"/>
                </c:ext>
              </c:extLst>
            </c:dLbl>
            <c:dLbl>
              <c:idx val="1"/>
              <c:layout>
                <c:manualLayout>
                  <c:x val="1.4646981627296588E-2"/>
                  <c:y val="-0.24541593759113453"/>
                </c:manualLayout>
              </c:layout>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bg1"/>
                      </a:solidFill>
                      <a:latin typeface="+mn-lt"/>
                      <a:ea typeface="+mn-ea"/>
                      <a:cs typeface="+mn-cs"/>
                    </a:defRPr>
                  </a:pPr>
                  <a:endParaRPr lang="nb-NO"/>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29-41B0-9937-50C27020522E}"/>
                </c:ext>
              </c:extLst>
            </c:dLbl>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'[Norge uten utlandet.xlsx]Samlet'!$B$18:$B$19</c:f>
              <c:strCache>
                <c:ptCount val="2"/>
                <c:pt idx="0">
                  <c:v>Norge</c:v>
                </c:pt>
                <c:pt idx="1">
                  <c:v>Utlandet</c:v>
                </c:pt>
              </c:strCache>
            </c:strRef>
          </c:cat>
          <c:val>
            <c:numRef>
              <c:f>'[Norge uten utlandet.xlsx]Samlet'!$C$18:$C$19</c:f>
              <c:numCache>
                <c:formatCode>0.00%</c:formatCode>
                <c:ptCount val="2"/>
                <c:pt idx="0">
                  <c:v>3.3E-3</c:v>
                </c:pt>
                <c:pt idx="1">
                  <c:v>0.99670000000000003</c:v>
                </c:pt>
              </c:numCache>
            </c:numRef>
          </c:val>
          <c:extLst>
            <c:ext xmlns:c16="http://schemas.microsoft.com/office/drawing/2014/chart" uri="{C3380CC4-5D6E-409C-BE32-E72D297353CC}">
              <c16:uniqueId val="{00000004-5F29-41B0-9937-50C27020522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'[Norge uten utlandet.xlsx]Samlet'!$B$3</c:f>
              <c:strCache>
                <c:ptCount val="1"/>
                <c:pt idx="0">
                  <c:v>Nasjonalt</c:v>
                </c:pt>
              </c:strCache>
            </c:strRef>
          </c:tx>
          <c:spPr>
            <a:solidFill>
              <a:schemeClr val="accent1"/>
            </a:solidFill>
            <a:ln>
              <a:noFill/>
            </a:ln>
            <a:effectLst/>
          </c:spPr>
          <c:invertIfNegative val="0"/>
          <c:cat>
            <c:strRef>
              <c:f>'[Norge uten utlandet.xlsx]Samlet'!$C$2:$O$2</c:f>
              <c:strCache>
                <c:ptCount val="13"/>
                <c:pt idx="0">
                  <c:v>Vitenskapelig sampublisering</c:v>
                </c:pt>
                <c:pt idx="1">
                  <c:v>Prosjektsamarbeid i UH</c:v>
                </c:pt>
                <c:pt idx="2">
                  <c:v>Innovasjonssamarbeid</c:v>
                </c:pt>
                <c:pt idx="3">
                  <c:v>NFR-prosjekter</c:v>
                </c:pt>
                <c:pt idx="4">
                  <c:v>EU-prosjekter</c:v>
                </c:pt>
                <c:pt idx="6">
                  <c:v>Doktorander</c:v>
                </c:pt>
                <c:pt idx="7">
                  <c:v>FoU-personale</c:v>
                </c:pt>
                <c:pt idx="8">
                  <c:v>Fullførte utdanninger</c:v>
                </c:pt>
                <c:pt idx="10">
                  <c:v>Eierskap i FoU-foretak</c:v>
                </c:pt>
                <c:pt idx="11">
                  <c:v>FoU-finansiering</c:v>
                </c:pt>
                <c:pt idx="12">
                  <c:v>Næringslivets kjøp av FoU</c:v>
                </c:pt>
              </c:strCache>
            </c:strRef>
          </c:cat>
          <c:val>
            <c:numRef>
              <c:f>'[Norge uten utlandet.xlsx]Samlet'!$C$3:$O$3</c:f>
              <c:numCache>
                <c:formatCode>General</c:formatCode>
                <c:ptCount val="13"/>
                <c:pt idx="0">
                  <c:v>43</c:v>
                </c:pt>
                <c:pt idx="1">
                  <c:v>53</c:v>
                </c:pt>
                <c:pt idx="2">
                  <c:v>75</c:v>
                </c:pt>
                <c:pt idx="3">
                  <c:v>79</c:v>
                </c:pt>
                <c:pt idx="4">
                  <c:v>0</c:v>
                </c:pt>
                <c:pt idx="6">
                  <c:v>56</c:v>
                </c:pt>
                <c:pt idx="7">
                  <c:v>66</c:v>
                </c:pt>
                <c:pt idx="8">
                  <c:v>87</c:v>
                </c:pt>
                <c:pt idx="10">
                  <c:v>72</c:v>
                </c:pt>
                <c:pt idx="11">
                  <c:v>92</c:v>
                </c:pt>
                <c:pt idx="12">
                  <c:v>47</c:v>
                </c:pt>
              </c:numCache>
            </c:numRef>
          </c:val>
          <c:extLst>
            <c:ext xmlns:c16="http://schemas.microsoft.com/office/drawing/2014/chart" uri="{C3380CC4-5D6E-409C-BE32-E72D297353CC}">
              <c16:uniqueId val="{00000000-3BC0-489D-92AC-69EA8CAFB351}"/>
            </c:ext>
          </c:extLst>
        </c:ser>
        <c:ser>
          <c:idx val="1"/>
          <c:order val="1"/>
          <c:tx>
            <c:strRef>
              <c:f>'[Norge uten utlandet.xlsx]Samlet'!$B$4</c:f>
              <c:strCache>
                <c:ptCount val="1"/>
                <c:pt idx="0">
                  <c:v>Utlandet</c:v>
                </c:pt>
              </c:strCache>
            </c:strRef>
          </c:tx>
          <c:spPr>
            <a:solidFill>
              <a:schemeClr val="accent2"/>
            </a:solidFill>
            <a:ln>
              <a:noFill/>
            </a:ln>
            <a:effectLst/>
          </c:spPr>
          <c:invertIfNegative val="0"/>
          <c:cat>
            <c:strRef>
              <c:f>'[Norge uten utlandet.xlsx]Samlet'!$C$2:$O$2</c:f>
              <c:strCache>
                <c:ptCount val="13"/>
                <c:pt idx="0">
                  <c:v>Vitenskapelig sampublisering</c:v>
                </c:pt>
                <c:pt idx="1">
                  <c:v>Prosjektsamarbeid i UH</c:v>
                </c:pt>
                <c:pt idx="2">
                  <c:v>Innovasjonssamarbeid</c:v>
                </c:pt>
                <c:pt idx="3">
                  <c:v>NFR-prosjekter</c:v>
                </c:pt>
                <c:pt idx="4">
                  <c:v>EU-prosjekter</c:v>
                </c:pt>
                <c:pt idx="6">
                  <c:v>Doktorander</c:v>
                </c:pt>
                <c:pt idx="7">
                  <c:v>FoU-personale</c:v>
                </c:pt>
                <c:pt idx="8">
                  <c:v>Fullførte utdanninger</c:v>
                </c:pt>
                <c:pt idx="10">
                  <c:v>Eierskap i FoU-foretak</c:v>
                </c:pt>
                <c:pt idx="11">
                  <c:v>FoU-finansiering</c:v>
                </c:pt>
                <c:pt idx="12">
                  <c:v>Næringslivets kjøp av FoU</c:v>
                </c:pt>
              </c:strCache>
            </c:strRef>
          </c:cat>
          <c:val>
            <c:numRef>
              <c:f>'[Norge uten utlandet.xlsx]Samlet'!$C$4:$O$4</c:f>
              <c:numCache>
                <c:formatCode>General</c:formatCode>
                <c:ptCount val="13"/>
                <c:pt idx="0">
                  <c:v>57</c:v>
                </c:pt>
                <c:pt idx="1">
                  <c:v>47</c:v>
                </c:pt>
                <c:pt idx="2">
                  <c:v>25</c:v>
                </c:pt>
                <c:pt idx="3">
                  <c:v>21</c:v>
                </c:pt>
                <c:pt idx="4">
                  <c:v>100</c:v>
                </c:pt>
                <c:pt idx="6">
                  <c:v>44</c:v>
                </c:pt>
                <c:pt idx="7">
                  <c:v>34</c:v>
                </c:pt>
                <c:pt idx="8">
                  <c:v>13</c:v>
                </c:pt>
                <c:pt idx="10">
                  <c:v>28</c:v>
                </c:pt>
                <c:pt idx="11">
                  <c:v>8</c:v>
                </c:pt>
                <c:pt idx="12">
                  <c:v>53</c:v>
                </c:pt>
              </c:numCache>
            </c:numRef>
          </c:val>
          <c:extLst>
            <c:ext xmlns:c16="http://schemas.microsoft.com/office/drawing/2014/chart" uri="{C3380CC4-5D6E-409C-BE32-E72D297353CC}">
              <c16:uniqueId val="{00000001-3BC0-489D-92AC-69EA8CAFB351}"/>
            </c:ext>
          </c:extLst>
        </c:ser>
        <c:dLbls>
          <c:showLegendKey val="0"/>
          <c:showVal val="0"/>
          <c:showCatName val="0"/>
          <c:showSerName val="0"/>
          <c:showPercent val="0"/>
          <c:showBubbleSize val="0"/>
        </c:dLbls>
        <c:gapWidth val="150"/>
        <c:overlap val="100"/>
        <c:axId val="1750871263"/>
        <c:axId val="1750880863"/>
      </c:barChart>
      <c:catAx>
        <c:axId val="175087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nb-NO"/>
          </a:p>
        </c:txPr>
        <c:crossAx val="1750880863"/>
        <c:crosses val="autoZero"/>
        <c:auto val="1"/>
        <c:lblAlgn val="ctr"/>
        <c:lblOffset val="100"/>
        <c:noMultiLvlLbl val="0"/>
      </c:catAx>
      <c:valAx>
        <c:axId val="175088086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7508712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'[Norge uten utlandet.xlsx]Samlet'!$B$3</c:f>
              <c:strCache>
                <c:ptCount val="1"/>
                <c:pt idx="0">
                  <c:v>Nasjonalt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'[Norge uten utlandet.xlsx]Samlet'!$C$2:$O$2</c:f>
              <c:strCache>
                <c:ptCount val="13"/>
                <c:pt idx="0">
                  <c:v>Vitenskapelig sampublisering</c:v>
                </c:pt>
                <c:pt idx="1">
                  <c:v>Prosjektsamarbeid i UH</c:v>
                </c:pt>
                <c:pt idx="2">
                  <c:v>Innovasjonssamarbeid</c:v>
                </c:pt>
                <c:pt idx="3">
                  <c:v>NFR-prosjekter</c:v>
                </c:pt>
                <c:pt idx="4">
                  <c:v>EU-prosjekter</c:v>
                </c:pt>
                <c:pt idx="6">
                  <c:v>Doktorander</c:v>
                </c:pt>
                <c:pt idx="7">
                  <c:v>FoU-personale</c:v>
                </c:pt>
                <c:pt idx="8">
                  <c:v>Fullførte utdanninger</c:v>
                </c:pt>
                <c:pt idx="10">
                  <c:v>Eierskap i FoU-foretak</c:v>
                </c:pt>
                <c:pt idx="11">
                  <c:v>FoU-finansiering</c:v>
                </c:pt>
                <c:pt idx="12">
                  <c:v>Næringslivets kjøp av FoU</c:v>
                </c:pt>
              </c:strCache>
            </c:strRef>
          </c:cat>
          <c:val>
            <c:numRef>
              <c:f>'[Norge uten utlandet.xlsx]Samlet'!$C$3:$O$3</c:f>
              <c:numCache>
                <c:formatCode>General</c:formatCode>
                <c:ptCount val="13"/>
                <c:pt idx="0">
                  <c:v>43</c:v>
                </c:pt>
                <c:pt idx="1">
                  <c:v>53</c:v>
                </c:pt>
                <c:pt idx="2">
                  <c:v>75</c:v>
                </c:pt>
                <c:pt idx="3">
                  <c:v>79</c:v>
                </c:pt>
                <c:pt idx="4">
                  <c:v>0</c:v>
                </c:pt>
                <c:pt idx="6">
                  <c:v>56</c:v>
                </c:pt>
                <c:pt idx="7">
                  <c:v>66</c:v>
                </c:pt>
                <c:pt idx="8">
                  <c:v>87</c:v>
                </c:pt>
                <c:pt idx="10">
                  <c:v>72</c:v>
                </c:pt>
                <c:pt idx="11">
                  <c:v>92</c:v>
                </c:pt>
                <c:pt idx="12">
                  <c:v>47</c:v>
                </c:pt>
              </c:numCache>
            </c:numRef>
          </c:val>
          <c:extLst>
            <c:ext xmlns:c16="http://schemas.microsoft.com/office/drawing/2014/chart" uri="{C3380CC4-5D6E-409C-BE32-E72D297353CC}">
              <c16:uniqueId val="{00000000-3BC0-489D-92AC-69EA8CAFB351}"/>
            </c:ext>
          </c:extLst>
        </c:ser>
        <c:ser>
          <c:idx val="1"/>
          <c:order val="1"/>
          <c:tx>
            <c:strRef>
              <c:f>'[Norge uten utlandet.xlsx]Samlet'!$B$4</c:f>
              <c:strCache>
                <c:ptCount val="1"/>
                <c:pt idx="0">
                  <c:v>Utlandet</c:v>
                </c:pt>
              </c:strCache>
            </c:strRef>
          </c:tx>
          <c:spPr>
            <a:solidFill>
              <a:schemeClr val="bg1"/>
            </a:solidFill>
            <a:ln>
              <a:noFill/>
            </a:ln>
            <a:effectLst/>
          </c:spPr>
          <c:invertIfNegative val="0"/>
          <c:cat>
            <c:strRef>
              <c:f>'[Norge uten utlandet.xlsx]Samlet'!$C$2:$O$2</c:f>
              <c:strCache>
                <c:ptCount val="13"/>
                <c:pt idx="0">
                  <c:v>Vitenskapelig sampublisering</c:v>
                </c:pt>
                <c:pt idx="1">
                  <c:v>Prosjektsamarbeid i UH</c:v>
                </c:pt>
                <c:pt idx="2">
                  <c:v>Innovasjonssamarbeid</c:v>
                </c:pt>
                <c:pt idx="3">
                  <c:v>NFR-prosjekter</c:v>
                </c:pt>
                <c:pt idx="4">
                  <c:v>EU-prosjekter</c:v>
                </c:pt>
                <c:pt idx="6">
                  <c:v>Doktorander</c:v>
                </c:pt>
                <c:pt idx="7">
                  <c:v>FoU-personale</c:v>
                </c:pt>
                <c:pt idx="8">
                  <c:v>Fullførte utdanninger</c:v>
                </c:pt>
                <c:pt idx="10">
                  <c:v>Eierskap i FoU-foretak</c:v>
                </c:pt>
                <c:pt idx="11">
                  <c:v>FoU-finansiering</c:v>
                </c:pt>
                <c:pt idx="12">
                  <c:v>Næringslivets kjøp av FoU</c:v>
                </c:pt>
              </c:strCache>
            </c:strRef>
          </c:cat>
          <c:val>
            <c:numRef>
              <c:f>'[Norge uten utlandet.xlsx]Samlet'!$C$4:$O$4</c:f>
              <c:numCache>
                <c:formatCode>General</c:formatCode>
                <c:ptCount val="13"/>
                <c:pt idx="0">
                  <c:v>57</c:v>
                </c:pt>
                <c:pt idx="1">
                  <c:v>47</c:v>
                </c:pt>
                <c:pt idx="2">
                  <c:v>25</c:v>
                </c:pt>
                <c:pt idx="3">
                  <c:v>21</c:v>
                </c:pt>
                <c:pt idx="4">
                  <c:v>100</c:v>
                </c:pt>
                <c:pt idx="6">
                  <c:v>44</c:v>
                </c:pt>
                <c:pt idx="7">
                  <c:v>34</c:v>
                </c:pt>
                <c:pt idx="8">
                  <c:v>13</c:v>
                </c:pt>
                <c:pt idx="10">
                  <c:v>28</c:v>
                </c:pt>
                <c:pt idx="11">
                  <c:v>8</c:v>
                </c:pt>
                <c:pt idx="12">
                  <c:v>53</c:v>
                </c:pt>
              </c:numCache>
            </c:numRef>
          </c:val>
          <c:extLst>
            <c:ext xmlns:c16="http://schemas.microsoft.com/office/drawing/2014/chart" uri="{C3380CC4-5D6E-409C-BE32-E72D297353CC}">
              <c16:uniqueId val="{00000001-3BC0-489D-92AC-69EA8CAFB351}"/>
            </c:ext>
          </c:extLst>
        </c:ser>
        <c:dLbls>
          <c:showLegendKey val="0"/>
          <c:showVal val="0"/>
          <c:showCatName val="0"/>
          <c:showSerName val="0"/>
          <c:showPercent val="0"/>
          <c:showBubbleSize val="0"/>
        </c:dLbls>
        <c:gapWidth val="150"/>
        <c:overlap val="100"/>
        <c:axId val="1750871263"/>
        <c:axId val="1750880863"/>
      </c:barChart>
      <c:catAx>
        <c:axId val="175087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nb-NO"/>
          </a:p>
        </c:txPr>
        <c:crossAx val="1750880863"/>
        <c:crosses val="autoZero"/>
        <c:auto val="1"/>
        <c:lblAlgn val="ctr"/>
        <c:lblOffset val="100"/>
        <c:noMultiLvlLbl val="0"/>
      </c:catAx>
      <c:valAx>
        <c:axId val="175088086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7508712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34977325542047E-2"/>
          <c:y val="0.10564929080140602"/>
          <c:w val="0.73059224330483041"/>
          <c:h val="0.80508399083956872"/>
        </c:manualLayout>
      </c:layout>
      <c:lineChart>
        <c:grouping val="standard"/>
        <c:varyColors val="0"/>
        <c:ser>
          <c:idx val="0"/>
          <c:order val="0"/>
          <c:tx>
            <c:strRef>
              <c:f>'Figur 2.1a'!$B$26</c:f>
              <c:strCache>
                <c:ptCount val="1"/>
                <c:pt idx="0">
                  <c:v> Foretakssektoren </c:v>
                </c:pt>
              </c:strCache>
            </c:strRef>
          </c:tx>
          <c:spPr>
            <a:ln w="28575" cap="rnd">
              <a:solidFill>
                <a:schemeClr val="accent1"/>
              </a:solidFill>
              <a:round/>
            </a:ln>
            <a:effectLst/>
          </c:spPr>
          <c:marker>
            <c:symbol val="none"/>
          </c:marker>
          <c:cat>
            <c:numRef>
              <c:f>'Figur 2.1a'!$A$27:$A$42</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'Figur 2.1a'!$B$27:$B$42</c:f>
              <c:numCache>
                <c:formatCode>_-* #\ ##0_-;\-* #\ ##0_-;_-* "-"??_-;_-@_-</c:formatCode>
                <c:ptCount val="16"/>
                <c:pt idx="0">
                  <c:v>100</c:v>
                </c:pt>
                <c:pt idx="1">
                  <c:v>106.46964355555302</c:v>
                </c:pt>
                <c:pt idx="2">
                  <c:v>103.79795957563836</c:v>
                </c:pt>
                <c:pt idx="3">
                  <c:v>101.68604990449293</c:v>
                </c:pt>
                <c:pt idx="4">
                  <c:v>106.85040068274728</c:v>
                </c:pt>
                <c:pt idx="5">
                  <c:v>110.3795982224494</c:v>
                </c:pt>
                <c:pt idx="6">
                  <c:v>113.95093376282766</c:v>
                </c:pt>
                <c:pt idx="7">
                  <c:v>120.60327341128728</c:v>
                </c:pt>
                <c:pt idx="8">
                  <c:v>132.5576546043873</c:v>
                </c:pt>
                <c:pt idx="9">
                  <c:v>135.17193185340696</c:v>
                </c:pt>
                <c:pt idx="10">
                  <c:v>142.55586103448928</c:v>
                </c:pt>
                <c:pt idx="11">
                  <c:v>142.18571447447499</c:v>
                </c:pt>
                <c:pt idx="12">
                  <c:v>150.31899889495256</c:v>
                </c:pt>
                <c:pt idx="13">
                  <c:v>150.49389016520087</c:v>
                </c:pt>
                <c:pt idx="14">
                  <c:v>152.51741654238072</c:v>
                </c:pt>
                <c:pt idx="15">
                  <c:v>161.70245834403707</c:v>
                </c:pt>
              </c:numCache>
            </c:numRef>
          </c:val>
          <c:smooth val="0"/>
          <c:extLst>
            <c:ext xmlns:c16="http://schemas.microsoft.com/office/drawing/2014/chart" uri="{C3380CC4-5D6E-409C-BE32-E72D297353CC}">
              <c16:uniqueId val="{00000000-912F-4376-90E0-562025E79122}"/>
            </c:ext>
          </c:extLst>
        </c:ser>
        <c:ser>
          <c:idx val="1"/>
          <c:order val="1"/>
          <c:tx>
            <c:strRef>
              <c:f>'Figur 2.1a'!$C$26</c:f>
              <c:strCache>
                <c:ptCount val="1"/>
                <c:pt idx="0">
                  <c:v> Universitets- og høgskolesektoren </c:v>
                </c:pt>
              </c:strCache>
            </c:strRef>
          </c:tx>
          <c:spPr>
            <a:ln w="28575" cap="rnd">
              <a:solidFill>
                <a:schemeClr val="accent2"/>
              </a:solidFill>
              <a:round/>
            </a:ln>
            <a:effectLst/>
          </c:spPr>
          <c:marker>
            <c:symbol val="none"/>
          </c:marker>
          <c:cat>
            <c:numRef>
              <c:f>'Figur 2.1a'!$A$27:$A$42</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'Figur 2.1a'!$C$27:$C$42</c:f>
              <c:numCache>
                <c:formatCode>_-* #\ ##0_-;\-* #\ ##0_-;_-* "-"??_-;_-@_-</c:formatCode>
                <c:ptCount val="16"/>
                <c:pt idx="0">
                  <c:v>100</c:v>
                </c:pt>
                <c:pt idx="1">
                  <c:v>105.72356669791228</c:v>
                </c:pt>
                <c:pt idx="2">
                  <c:v>106.27190073455756</c:v>
                </c:pt>
                <c:pt idx="3">
                  <c:v>105.77810670032304</c:v>
                </c:pt>
                <c:pt idx="4">
                  <c:v>105.90429797012342</c:v>
                </c:pt>
                <c:pt idx="5">
                  <c:v>108.92510123563441</c:v>
                </c:pt>
                <c:pt idx="6">
                  <c:v>112.81576501613159</c:v>
                </c:pt>
                <c:pt idx="7">
                  <c:v>114.83517199373009</c:v>
                </c:pt>
                <c:pt idx="8">
                  <c:v>125.96692877265868</c:v>
                </c:pt>
                <c:pt idx="9">
                  <c:v>136.2324248387732</c:v>
                </c:pt>
                <c:pt idx="10">
                  <c:v>150.5558211968079</c:v>
                </c:pt>
                <c:pt idx="11">
                  <c:v>157.50014680108075</c:v>
                </c:pt>
                <c:pt idx="12">
                  <c:v>160.23033324893296</c:v>
                </c:pt>
                <c:pt idx="13">
                  <c:v>151.70551294068167</c:v>
                </c:pt>
                <c:pt idx="14">
                  <c:v>153.819458478549</c:v>
                </c:pt>
                <c:pt idx="15">
                  <c:v>158.06557013557716</c:v>
                </c:pt>
              </c:numCache>
            </c:numRef>
          </c:val>
          <c:smooth val="0"/>
          <c:extLst>
            <c:ext xmlns:c16="http://schemas.microsoft.com/office/drawing/2014/chart" uri="{C3380CC4-5D6E-409C-BE32-E72D297353CC}">
              <c16:uniqueId val="{00000001-912F-4376-90E0-562025E79122}"/>
            </c:ext>
          </c:extLst>
        </c:ser>
        <c:ser>
          <c:idx val="2"/>
          <c:order val="2"/>
          <c:tx>
            <c:strRef>
              <c:f>'Figur 2.1a'!$D$26</c:f>
              <c:strCache>
                <c:ptCount val="1"/>
                <c:pt idx="0">
                  <c:v> Total FoU </c:v>
                </c:pt>
              </c:strCache>
            </c:strRef>
          </c:tx>
          <c:spPr>
            <a:ln w="28575" cap="rnd">
              <a:solidFill>
                <a:schemeClr val="accent3"/>
              </a:solidFill>
              <a:round/>
            </a:ln>
            <a:effectLst/>
          </c:spPr>
          <c:marker>
            <c:symbol val="none"/>
          </c:marker>
          <c:cat>
            <c:numRef>
              <c:f>'Figur 2.1a'!$A$27:$A$42</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'Figur 2.1a'!$D$27:$D$42</c:f>
              <c:numCache>
                <c:formatCode>_-* #\ ##0_-;\-* #\ ##0_-;_-* "-"??_-;_-@_-</c:formatCode>
                <c:ptCount val="16"/>
                <c:pt idx="0">
                  <c:v>100</c:v>
                </c:pt>
                <c:pt idx="1">
                  <c:v>105.20675103905998</c:v>
                </c:pt>
                <c:pt idx="2">
                  <c:v>105.74305753111717</c:v>
                </c:pt>
                <c:pt idx="3">
                  <c:v>104.26564473928377</c:v>
                </c:pt>
                <c:pt idx="4">
                  <c:v>107.59536117959736</c:v>
                </c:pt>
                <c:pt idx="5">
                  <c:v>110.93860989090977</c:v>
                </c:pt>
                <c:pt idx="6">
                  <c:v>114.07144689854825</c:v>
                </c:pt>
                <c:pt idx="7">
                  <c:v>117.95047747374224</c:v>
                </c:pt>
                <c:pt idx="8">
                  <c:v>129.24532854985833</c:v>
                </c:pt>
                <c:pt idx="9">
                  <c:v>133.32297779232874</c:v>
                </c:pt>
                <c:pt idx="10">
                  <c:v>142.37296542537641</c:v>
                </c:pt>
                <c:pt idx="11">
                  <c:v>145.00968287552851</c:v>
                </c:pt>
                <c:pt idx="12">
                  <c:v>149.03565213389209</c:v>
                </c:pt>
                <c:pt idx="13">
                  <c:v>145.55034218068292</c:v>
                </c:pt>
                <c:pt idx="14">
                  <c:v>148.77432354513957</c:v>
                </c:pt>
                <c:pt idx="15">
                  <c:v>153.70566955578812</c:v>
                </c:pt>
              </c:numCache>
            </c:numRef>
          </c:val>
          <c:smooth val="0"/>
          <c:extLst>
            <c:ext xmlns:c16="http://schemas.microsoft.com/office/drawing/2014/chart" uri="{C3380CC4-5D6E-409C-BE32-E72D297353CC}">
              <c16:uniqueId val="{00000002-912F-4376-90E0-562025E79122}"/>
            </c:ext>
          </c:extLst>
        </c:ser>
        <c:ser>
          <c:idx val="3"/>
          <c:order val="3"/>
          <c:tx>
            <c:strRef>
              <c:f>'Figur 2.1a'!$E$26</c:f>
              <c:strCache>
                <c:ptCount val="1"/>
                <c:pt idx="0">
                  <c:v> Offentlig sektor </c:v>
                </c:pt>
              </c:strCache>
            </c:strRef>
          </c:tx>
          <c:spPr>
            <a:ln w="28575" cap="rnd">
              <a:solidFill>
                <a:schemeClr val="accent4"/>
              </a:solidFill>
              <a:round/>
            </a:ln>
            <a:effectLst/>
          </c:spPr>
          <c:marker>
            <c:symbol val="none"/>
          </c:marker>
          <c:cat>
            <c:numRef>
              <c:f>'Figur 2.1a'!$A$27:$A$42</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'Figur 2.1a'!$E$27:$E$42</c:f>
              <c:numCache>
                <c:formatCode>_-* #\ ##0_-;\-* #\ ##0_-;_-* "-"??_-;_-@_-</c:formatCode>
                <c:ptCount val="16"/>
                <c:pt idx="0">
                  <c:v>100</c:v>
                </c:pt>
                <c:pt idx="1">
                  <c:v>99.889461287092487</c:v>
                </c:pt>
                <c:pt idx="2">
                  <c:v>111.22125188707062</c:v>
                </c:pt>
                <c:pt idx="3">
                  <c:v>109.87080267294023</c:v>
                </c:pt>
                <c:pt idx="4">
                  <c:v>113.56899108256127</c:v>
                </c:pt>
                <c:pt idx="5">
                  <c:v>116.94498755856799</c:v>
                </c:pt>
                <c:pt idx="6">
                  <c:v>117.04783870245944</c:v>
                </c:pt>
                <c:pt idx="7">
                  <c:v>115.37885240623523</c:v>
                </c:pt>
                <c:pt idx="8">
                  <c:v>124.78299519387561</c:v>
                </c:pt>
                <c:pt idx="9">
                  <c:v>121.13215046148179</c:v>
                </c:pt>
                <c:pt idx="10">
                  <c:v>125.00879472518803</c:v>
                </c:pt>
                <c:pt idx="11">
                  <c:v>128.97115489397441</c:v>
                </c:pt>
                <c:pt idx="12">
                  <c:v>121.79696361388856</c:v>
                </c:pt>
                <c:pt idx="13">
                  <c:v>116.27908530914412</c:v>
                </c:pt>
                <c:pt idx="14">
                  <c:v>125.82386645584558</c:v>
                </c:pt>
                <c:pt idx="15">
                  <c:v>117.81051778594109</c:v>
                </c:pt>
              </c:numCache>
            </c:numRef>
          </c:val>
          <c:smooth val="0"/>
          <c:extLst>
            <c:ext xmlns:c16="http://schemas.microsoft.com/office/drawing/2014/chart" uri="{C3380CC4-5D6E-409C-BE32-E72D297353CC}">
              <c16:uniqueId val="{00000003-912F-4376-90E0-562025E79122}"/>
            </c:ext>
          </c:extLst>
        </c:ser>
        <c:dLbls>
          <c:showLegendKey val="0"/>
          <c:showVal val="0"/>
          <c:showCatName val="0"/>
          <c:showSerName val="0"/>
          <c:showPercent val="0"/>
          <c:showBubbleSize val="0"/>
        </c:dLbls>
        <c:smooth val="0"/>
        <c:axId val="478749551"/>
        <c:axId val="704382287"/>
      </c:lineChart>
      <c:catAx>
        <c:axId val="478749551"/>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Mill. PPP$</a:t>
                </a:r>
              </a:p>
            </c:rich>
          </c:tx>
          <c:layout>
            <c:manualLayout>
              <c:xMode val="edge"/>
              <c:yMode val="edge"/>
              <c:x val="1.1394535568441065E-3"/>
              <c:y val="3.809336305471179E-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704382287"/>
        <c:crosses val="autoZero"/>
        <c:auto val="1"/>
        <c:lblAlgn val="ctr"/>
        <c:lblOffset val="100"/>
        <c:noMultiLvlLbl val="0"/>
      </c:catAx>
      <c:valAx>
        <c:axId val="704382287"/>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478749551"/>
        <c:crosses val="autoZero"/>
        <c:crossBetween val="between"/>
      </c:valAx>
      <c:spPr>
        <a:noFill/>
        <a:ln>
          <a:noFill/>
        </a:ln>
        <a:effectLst/>
      </c:spPr>
    </c:plotArea>
    <c:legend>
      <c:legendPos val="b"/>
      <c:layout>
        <c:manualLayout>
          <c:xMode val="edge"/>
          <c:yMode val="edge"/>
          <c:x val="0.7943505629131602"/>
          <c:y val="0.16975445253850657"/>
          <c:w val="0.20442208334273401"/>
          <c:h val="0.4177960893867587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nb-NO" sz="1200" b="1" dirty="0"/>
              <a:t>10 </a:t>
            </a:r>
            <a:r>
              <a:rPr lang="nb-NO" sz="1200" b="1" dirty="0" err="1"/>
              <a:t>mestpubliserende</a:t>
            </a:r>
            <a:r>
              <a:rPr lang="nb-NO" sz="1200" b="1" baseline="0" dirty="0"/>
              <a:t> nasjoner i IKT-forskning (+Norge)</a:t>
            </a:r>
            <a:endParaRPr lang="nb-NO"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tx>
            <c:strRef>
              <c:f>'[Norge uten utlandet.xlsx]Tek-områder'!$C$1</c:f>
              <c:strCache>
                <c:ptCount val="1"/>
                <c:pt idx="0">
                  <c:v>2013</c:v>
                </c:pt>
              </c:strCache>
            </c:strRef>
          </c:tx>
          <c:spPr>
            <a:solidFill>
              <a:schemeClr val="accent1"/>
            </a:solidFill>
            <a:ln>
              <a:noFill/>
            </a:ln>
            <a:effectLst/>
          </c:spPr>
          <c:invertIfNegative val="0"/>
          <c:cat>
            <c:strRef>
              <c:f>'[Norge uten utlandet.xlsx]Tek-områder'!$B$2:$B$12</c:f>
              <c:strCache>
                <c:ptCount val="11"/>
                <c:pt idx="0">
                  <c:v>Norge</c:v>
                </c:pt>
                <c:pt idx="1">
                  <c:v>Canada</c:v>
                </c:pt>
                <c:pt idx="2">
                  <c:v>Sør Kora</c:v>
                </c:pt>
                <c:pt idx="3">
                  <c:v>Japan</c:v>
                </c:pt>
                <c:pt idx="4">
                  <c:v>Frankrike </c:v>
                </c:pt>
                <c:pt idx="5">
                  <c:v>Italia</c:v>
                </c:pt>
                <c:pt idx="6">
                  <c:v>Storbritannia</c:v>
                </c:pt>
                <c:pt idx="7">
                  <c:v>Tyskland</c:v>
                </c:pt>
                <c:pt idx="8">
                  <c:v>India</c:v>
                </c:pt>
                <c:pt idx="9">
                  <c:v>USA</c:v>
                </c:pt>
                <c:pt idx="10">
                  <c:v>Kina</c:v>
                </c:pt>
              </c:strCache>
            </c:strRef>
          </c:cat>
          <c:val>
            <c:numRef>
              <c:f>'[Norge uten utlandet.xlsx]Tek-områder'!$C$2:$C$12</c:f>
              <c:numCache>
                <c:formatCode>General</c:formatCode>
                <c:ptCount val="11"/>
                <c:pt idx="0">
                  <c:v>439</c:v>
                </c:pt>
                <c:pt idx="1">
                  <c:v>2532</c:v>
                </c:pt>
                <c:pt idx="2">
                  <c:v>2197</c:v>
                </c:pt>
                <c:pt idx="3">
                  <c:v>3696</c:v>
                </c:pt>
                <c:pt idx="4">
                  <c:v>3603</c:v>
                </c:pt>
                <c:pt idx="5">
                  <c:v>2867</c:v>
                </c:pt>
                <c:pt idx="6">
                  <c:v>4183</c:v>
                </c:pt>
                <c:pt idx="7">
                  <c:v>4453</c:v>
                </c:pt>
                <c:pt idx="8">
                  <c:v>5642</c:v>
                </c:pt>
                <c:pt idx="9">
                  <c:v>13835</c:v>
                </c:pt>
                <c:pt idx="10">
                  <c:v>16628</c:v>
                </c:pt>
              </c:numCache>
            </c:numRef>
          </c:val>
          <c:extLst>
            <c:ext xmlns:c16="http://schemas.microsoft.com/office/drawing/2014/chart" uri="{C3380CC4-5D6E-409C-BE32-E72D297353CC}">
              <c16:uniqueId val="{00000000-FBDC-4532-B8AB-6DCFCA87F002}"/>
            </c:ext>
          </c:extLst>
        </c:ser>
        <c:ser>
          <c:idx val="1"/>
          <c:order val="1"/>
          <c:tx>
            <c:strRef>
              <c:f>'[Norge uten utlandet.xlsx]Tek-områder'!$D$1</c:f>
              <c:strCache>
                <c:ptCount val="1"/>
                <c:pt idx="0">
                  <c:v>2022</c:v>
                </c:pt>
              </c:strCache>
            </c:strRef>
          </c:tx>
          <c:spPr>
            <a:solidFill>
              <a:schemeClr val="accent2"/>
            </a:solidFill>
            <a:ln>
              <a:noFill/>
            </a:ln>
            <a:effectLst/>
          </c:spPr>
          <c:invertIfNegative val="0"/>
          <c:cat>
            <c:strRef>
              <c:f>'[Norge uten utlandet.xlsx]Tek-områder'!$B$2:$B$12</c:f>
              <c:strCache>
                <c:ptCount val="11"/>
                <c:pt idx="0">
                  <c:v>Norge</c:v>
                </c:pt>
                <c:pt idx="1">
                  <c:v>Canada</c:v>
                </c:pt>
                <c:pt idx="2">
                  <c:v>Sør Kora</c:v>
                </c:pt>
                <c:pt idx="3">
                  <c:v>Japan</c:v>
                </c:pt>
                <c:pt idx="4">
                  <c:v>Frankrike </c:v>
                </c:pt>
                <c:pt idx="5">
                  <c:v>Italia</c:v>
                </c:pt>
                <c:pt idx="6">
                  <c:v>Storbritannia</c:v>
                </c:pt>
                <c:pt idx="7">
                  <c:v>Tyskland</c:v>
                </c:pt>
                <c:pt idx="8">
                  <c:v>India</c:v>
                </c:pt>
                <c:pt idx="9">
                  <c:v>USA</c:v>
                </c:pt>
                <c:pt idx="10">
                  <c:v>Kina</c:v>
                </c:pt>
              </c:strCache>
            </c:strRef>
          </c:cat>
          <c:val>
            <c:numRef>
              <c:f>'[Norge uten utlandet.xlsx]Tek-områder'!$D$2:$D$12</c:f>
              <c:numCache>
                <c:formatCode>General</c:formatCode>
                <c:ptCount val="11"/>
                <c:pt idx="0">
                  <c:v>797</c:v>
                </c:pt>
                <c:pt idx="1">
                  <c:v>3193</c:v>
                </c:pt>
                <c:pt idx="2">
                  <c:v>3332</c:v>
                </c:pt>
                <c:pt idx="3">
                  <c:v>3384</c:v>
                </c:pt>
                <c:pt idx="4">
                  <c:v>3416</c:v>
                </c:pt>
                <c:pt idx="5">
                  <c:v>3952</c:v>
                </c:pt>
                <c:pt idx="6">
                  <c:v>4944</c:v>
                </c:pt>
                <c:pt idx="7">
                  <c:v>5491</c:v>
                </c:pt>
                <c:pt idx="8">
                  <c:v>11392</c:v>
                </c:pt>
                <c:pt idx="9">
                  <c:v>16563</c:v>
                </c:pt>
                <c:pt idx="10">
                  <c:v>40057</c:v>
                </c:pt>
              </c:numCache>
            </c:numRef>
          </c:val>
          <c:extLst>
            <c:ext xmlns:c16="http://schemas.microsoft.com/office/drawing/2014/chart" uri="{C3380CC4-5D6E-409C-BE32-E72D297353CC}">
              <c16:uniqueId val="{00000001-FBDC-4532-B8AB-6DCFCA87F002}"/>
            </c:ext>
          </c:extLst>
        </c:ser>
        <c:dLbls>
          <c:showLegendKey val="0"/>
          <c:showVal val="0"/>
          <c:showCatName val="0"/>
          <c:showSerName val="0"/>
          <c:showPercent val="0"/>
          <c:showBubbleSize val="0"/>
        </c:dLbls>
        <c:gapWidth val="182"/>
        <c:axId val="993453488"/>
        <c:axId val="993455888"/>
      </c:barChart>
      <c:catAx>
        <c:axId val="993453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993455888"/>
        <c:crosses val="autoZero"/>
        <c:auto val="1"/>
        <c:lblAlgn val="ctr"/>
        <c:lblOffset val="100"/>
        <c:noMultiLvlLbl val="0"/>
      </c:catAx>
      <c:valAx>
        <c:axId val="993455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93453488"/>
        <c:crosses val="autoZero"/>
        <c:crossBetween val="between"/>
      </c:valAx>
      <c:spPr>
        <a:noFill/>
        <a:ln>
          <a:noFill/>
        </a:ln>
        <a:effectLst/>
      </c:spPr>
    </c:plotArea>
    <c:legend>
      <c:legendPos val="b"/>
      <c:layout>
        <c:manualLayout>
          <c:xMode val="edge"/>
          <c:yMode val="edge"/>
          <c:x val="0.57553915715822879"/>
          <c:y val="0.30645067538183501"/>
          <c:w val="0.18751006124234471"/>
          <c:h val="7.8125546806649182E-2"/>
        </c:manualLayout>
      </c:layout>
      <c:overlay val="0"/>
      <c:spPr>
        <a:solidFill>
          <a:schemeClr val="bg2"/>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nb-NO" sz="1200" b="1" i="0" u="none" strike="noStrike" kern="1200" spc="0" baseline="0" dirty="0">
                <a:solidFill>
                  <a:prstClr val="black">
                    <a:lumMod val="65000"/>
                    <a:lumOff val="35000"/>
                  </a:prstClr>
                </a:solidFill>
              </a:rPr>
              <a:t>10 </a:t>
            </a:r>
            <a:r>
              <a:rPr lang="nb-NO" sz="1200" b="1" i="0" u="none" strike="noStrike" kern="1200" spc="0" baseline="0" dirty="0" err="1">
                <a:solidFill>
                  <a:prstClr val="black">
                    <a:lumMod val="65000"/>
                    <a:lumOff val="35000"/>
                  </a:prstClr>
                </a:solidFill>
              </a:rPr>
              <a:t>mestpubliserende</a:t>
            </a:r>
            <a:r>
              <a:rPr lang="nb-NO" sz="1200" b="1" i="0" u="none" strike="noStrike" kern="1200" spc="0" baseline="0" dirty="0">
                <a:solidFill>
                  <a:prstClr val="black">
                    <a:lumMod val="65000"/>
                    <a:lumOff val="35000"/>
                  </a:prstClr>
                </a:solidFill>
              </a:rPr>
              <a:t> nasjoner i teknologi (+ Norge)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2209265594652417"/>
          <c:y val="8.1691393082093569E-2"/>
          <c:w val="0.72290390322294418"/>
          <c:h val="0.81715089574278077"/>
        </c:manualLayout>
      </c:layout>
      <c:barChart>
        <c:barDir val="bar"/>
        <c:grouping val="clustered"/>
        <c:varyColors val="0"/>
        <c:ser>
          <c:idx val="0"/>
          <c:order val="0"/>
          <c:tx>
            <c:strRef>
              <c:f>'[Norge uten utlandet.xlsx]Tek-områder'!$C$23</c:f>
              <c:strCache>
                <c:ptCount val="1"/>
                <c:pt idx="0">
                  <c:v>2013</c:v>
                </c:pt>
              </c:strCache>
            </c:strRef>
          </c:tx>
          <c:spPr>
            <a:solidFill>
              <a:schemeClr val="accent1"/>
            </a:solidFill>
            <a:ln>
              <a:noFill/>
            </a:ln>
            <a:effectLst/>
          </c:spPr>
          <c:invertIfNegative val="0"/>
          <c:cat>
            <c:strRef>
              <c:f>'[Norge uten utlandet.xlsx]Tek-områder'!$B$24:$B$34</c:f>
              <c:strCache>
                <c:ptCount val="11"/>
                <c:pt idx="0">
                  <c:v>Norge</c:v>
                </c:pt>
                <c:pt idx="1">
                  <c:v>Russland</c:v>
                </c:pt>
                <c:pt idx="2">
                  <c:v>Iran</c:v>
                </c:pt>
                <c:pt idx="3">
                  <c:v>Japan</c:v>
                </c:pt>
                <c:pt idx="4">
                  <c:v>Italia</c:v>
                </c:pt>
                <c:pt idx="5">
                  <c:v>Sør Kora</c:v>
                </c:pt>
                <c:pt idx="6">
                  <c:v>Storbritannia</c:v>
                </c:pt>
                <c:pt idx="7">
                  <c:v>Tyskland</c:v>
                </c:pt>
                <c:pt idx="8">
                  <c:v>India</c:v>
                </c:pt>
                <c:pt idx="9">
                  <c:v>USA</c:v>
                </c:pt>
                <c:pt idx="10">
                  <c:v>Kina</c:v>
                </c:pt>
              </c:strCache>
            </c:strRef>
          </c:cat>
          <c:val>
            <c:numRef>
              <c:f>'[Norge uten utlandet.xlsx]Tek-områder'!$C$24:$C$34</c:f>
              <c:numCache>
                <c:formatCode>General</c:formatCode>
                <c:ptCount val="11"/>
                <c:pt idx="0">
                  <c:v>1740</c:v>
                </c:pt>
                <c:pt idx="1">
                  <c:v>4672</c:v>
                </c:pt>
                <c:pt idx="2">
                  <c:v>6882</c:v>
                </c:pt>
                <c:pt idx="3">
                  <c:v>15314</c:v>
                </c:pt>
                <c:pt idx="4">
                  <c:v>9894</c:v>
                </c:pt>
                <c:pt idx="5">
                  <c:v>11659</c:v>
                </c:pt>
                <c:pt idx="6">
                  <c:v>11758</c:v>
                </c:pt>
                <c:pt idx="7">
                  <c:v>13609</c:v>
                </c:pt>
                <c:pt idx="8">
                  <c:v>14286</c:v>
                </c:pt>
                <c:pt idx="9">
                  <c:v>48813</c:v>
                </c:pt>
                <c:pt idx="10">
                  <c:v>76621</c:v>
                </c:pt>
              </c:numCache>
            </c:numRef>
          </c:val>
          <c:extLst>
            <c:ext xmlns:c16="http://schemas.microsoft.com/office/drawing/2014/chart" uri="{C3380CC4-5D6E-409C-BE32-E72D297353CC}">
              <c16:uniqueId val="{00000000-0EB9-4CFF-BACD-3495BE972869}"/>
            </c:ext>
          </c:extLst>
        </c:ser>
        <c:ser>
          <c:idx val="1"/>
          <c:order val="1"/>
          <c:tx>
            <c:strRef>
              <c:f>'[Norge uten utlandet.xlsx]Tek-områder'!$D$23</c:f>
              <c:strCache>
                <c:ptCount val="1"/>
                <c:pt idx="0">
                  <c:v>2022</c:v>
                </c:pt>
              </c:strCache>
            </c:strRef>
          </c:tx>
          <c:spPr>
            <a:solidFill>
              <a:schemeClr val="accent2"/>
            </a:solidFill>
            <a:ln>
              <a:noFill/>
            </a:ln>
            <a:effectLst/>
          </c:spPr>
          <c:invertIfNegative val="0"/>
          <c:cat>
            <c:strRef>
              <c:f>'[Norge uten utlandet.xlsx]Tek-områder'!$B$24:$B$34</c:f>
              <c:strCache>
                <c:ptCount val="11"/>
                <c:pt idx="0">
                  <c:v>Norge</c:v>
                </c:pt>
                <c:pt idx="1">
                  <c:v>Russland</c:v>
                </c:pt>
                <c:pt idx="2">
                  <c:v>Iran</c:v>
                </c:pt>
                <c:pt idx="3">
                  <c:v>Japan</c:v>
                </c:pt>
                <c:pt idx="4">
                  <c:v>Italia</c:v>
                </c:pt>
                <c:pt idx="5">
                  <c:v>Sør Kora</c:v>
                </c:pt>
                <c:pt idx="6">
                  <c:v>Storbritannia</c:v>
                </c:pt>
                <c:pt idx="7">
                  <c:v>Tyskland</c:v>
                </c:pt>
                <c:pt idx="8">
                  <c:v>India</c:v>
                </c:pt>
                <c:pt idx="9">
                  <c:v>USA</c:v>
                </c:pt>
                <c:pt idx="10">
                  <c:v>Kina</c:v>
                </c:pt>
              </c:strCache>
            </c:strRef>
          </c:cat>
          <c:val>
            <c:numRef>
              <c:f>'[Norge uten utlandet.xlsx]Tek-områder'!$D$24:$D$34</c:f>
              <c:numCache>
                <c:formatCode>General</c:formatCode>
                <c:ptCount val="11"/>
                <c:pt idx="0">
                  <c:v>2109</c:v>
                </c:pt>
                <c:pt idx="1">
                  <c:v>7355</c:v>
                </c:pt>
                <c:pt idx="2">
                  <c:v>11492</c:v>
                </c:pt>
                <c:pt idx="3">
                  <c:v>11835</c:v>
                </c:pt>
                <c:pt idx="4">
                  <c:v>12178</c:v>
                </c:pt>
                <c:pt idx="5">
                  <c:v>13902</c:v>
                </c:pt>
                <c:pt idx="6">
                  <c:v>13902</c:v>
                </c:pt>
                <c:pt idx="7">
                  <c:v>14241</c:v>
                </c:pt>
                <c:pt idx="8">
                  <c:v>29272</c:v>
                </c:pt>
                <c:pt idx="9">
                  <c:v>40741</c:v>
                </c:pt>
                <c:pt idx="10">
                  <c:v>161910</c:v>
                </c:pt>
              </c:numCache>
            </c:numRef>
          </c:val>
          <c:extLst>
            <c:ext xmlns:c16="http://schemas.microsoft.com/office/drawing/2014/chart" uri="{C3380CC4-5D6E-409C-BE32-E72D297353CC}">
              <c16:uniqueId val="{00000001-0EB9-4CFF-BACD-3495BE972869}"/>
            </c:ext>
          </c:extLst>
        </c:ser>
        <c:dLbls>
          <c:showLegendKey val="0"/>
          <c:showVal val="0"/>
          <c:showCatName val="0"/>
          <c:showSerName val="0"/>
          <c:showPercent val="0"/>
          <c:showBubbleSize val="0"/>
        </c:dLbls>
        <c:gapWidth val="182"/>
        <c:axId val="1007606415"/>
        <c:axId val="1007606895"/>
      </c:barChart>
      <c:catAx>
        <c:axId val="10076064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nb-NO"/>
          </a:p>
        </c:txPr>
        <c:crossAx val="1007606895"/>
        <c:crosses val="autoZero"/>
        <c:auto val="1"/>
        <c:lblAlgn val="ctr"/>
        <c:lblOffset val="100"/>
        <c:noMultiLvlLbl val="0"/>
      </c:catAx>
      <c:valAx>
        <c:axId val="10076068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0760641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nb-NO"/>
          </a:p>
        </c:txPr>
      </c:legendEntry>
      <c:layout>
        <c:manualLayout>
          <c:xMode val="edge"/>
          <c:yMode val="edge"/>
          <c:x val="0.57791163604549434"/>
          <c:y val="0.28570852318457374"/>
          <c:w val="0.16362117235345586"/>
          <c:h val="0.10526133554515547"/>
        </c:manualLayout>
      </c:layout>
      <c:overlay val="0"/>
      <c:spPr>
        <a:solidFill>
          <a:schemeClr val="bg2"/>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nb-NO" sz="1200" b="1" i="0" u="none" strike="noStrike" kern="1200" spc="0" baseline="0" dirty="0">
                <a:solidFill>
                  <a:prstClr val="black">
                    <a:lumMod val="65000"/>
                    <a:lumOff val="35000"/>
                  </a:prstClr>
                </a:solidFill>
              </a:rPr>
              <a:t>10 </a:t>
            </a:r>
            <a:r>
              <a:rPr lang="nb-NO" sz="1200" b="1" i="0" u="none" strike="noStrike" kern="1200" spc="0" baseline="0" dirty="0" err="1">
                <a:solidFill>
                  <a:prstClr val="black">
                    <a:lumMod val="65000"/>
                    <a:lumOff val="35000"/>
                  </a:prstClr>
                </a:solidFill>
              </a:rPr>
              <a:t>mestpubliserende</a:t>
            </a:r>
            <a:r>
              <a:rPr lang="nb-NO" sz="1200" b="1" i="0" u="none" strike="noStrike" kern="1200" spc="0" baseline="0" dirty="0">
                <a:solidFill>
                  <a:prstClr val="black">
                    <a:lumMod val="65000"/>
                    <a:lumOff val="35000"/>
                  </a:prstClr>
                </a:solidFill>
              </a:rPr>
              <a:t> nasjoner i teknologi (+ Norge)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2209265594652417"/>
          <c:y val="8.1691393082093569E-2"/>
          <c:w val="0.72290390322294418"/>
          <c:h val="0.81715089574278077"/>
        </c:manualLayout>
      </c:layout>
      <c:barChart>
        <c:barDir val="bar"/>
        <c:grouping val="clustered"/>
        <c:varyColors val="0"/>
        <c:ser>
          <c:idx val="0"/>
          <c:order val="0"/>
          <c:tx>
            <c:strRef>
              <c:f>'[Norge uten utlandet.xlsx]Tek-områder'!$C$23</c:f>
              <c:strCache>
                <c:ptCount val="1"/>
                <c:pt idx="0">
                  <c:v>2013</c:v>
                </c:pt>
              </c:strCache>
            </c:strRef>
          </c:tx>
          <c:spPr>
            <a:solidFill>
              <a:schemeClr val="accent1"/>
            </a:solidFill>
            <a:ln>
              <a:noFill/>
            </a:ln>
            <a:effectLst/>
          </c:spPr>
          <c:invertIfNegative val="0"/>
          <c:cat>
            <c:strRef>
              <c:f>'[Norge uten utlandet.xlsx]Tek-områder'!$B$24:$B$34</c:f>
              <c:strCache>
                <c:ptCount val="11"/>
                <c:pt idx="0">
                  <c:v>Norge</c:v>
                </c:pt>
                <c:pt idx="1">
                  <c:v>Russland</c:v>
                </c:pt>
                <c:pt idx="2">
                  <c:v>Iran</c:v>
                </c:pt>
                <c:pt idx="3">
                  <c:v>Japan</c:v>
                </c:pt>
                <c:pt idx="4">
                  <c:v>Italia</c:v>
                </c:pt>
                <c:pt idx="5">
                  <c:v>Sør Kora</c:v>
                </c:pt>
                <c:pt idx="6">
                  <c:v>Storbritannia</c:v>
                </c:pt>
                <c:pt idx="7">
                  <c:v>Tyskland</c:v>
                </c:pt>
                <c:pt idx="8">
                  <c:v>India</c:v>
                </c:pt>
                <c:pt idx="9">
                  <c:v>USA</c:v>
                </c:pt>
                <c:pt idx="10">
                  <c:v>Kina</c:v>
                </c:pt>
              </c:strCache>
            </c:strRef>
          </c:cat>
          <c:val>
            <c:numRef>
              <c:f>'[Norge uten utlandet.xlsx]Tek-områder'!$C$24:$C$34</c:f>
              <c:numCache>
                <c:formatCode>General</c:formatCode>
                <c:ptCount val="11"/>
                <c:pt idx="0">
                  <c:v>1740</c:v>
                </c:pt>
                <c:pt idx="1">
                  <c:v>4672</c:v>
                </c:pt>
                <c:pt idx="2">
                  <c:v>6882</c:v>
                </c:pt>
                <c:pt idx="3">
                  <c:v>15314</c:v>
                </c:pt>
                <c:pt idx="4">
                  <c:v>9894</c:v>
                </c:pt>
                <c:pt idx="5">
                  <c:v>11659</c:v>
                </c:pt>
                <c:pt idx="6">
                  <c:v>11758</c:v>
                </c:pt>
                <c:pt idx="7">
                  <c:v>13609</c:v>
                </c:pt>
                <c:pt idx="8">
                  <c:v>14286</c:v>
                </c:pt>
                <c:pt idx="9">
                  <c:v>48813</c:v>
                </c:pt>
                <c:pt idx="10">
                  <c:v>76621</c:v>
                </c:pt>
              </c:numCache>
            </c:numRef>
          </c:val>
          <c:extLst>
            <c:ext xmlns:c16="http://schemas.microsoft.com/office/drawing/2014/chart" uri="{C3380CC4-5D6E-409C-BE32-E72D297353CC}">
              <c16:uniqueId val="{00000000-0EB9-4CFF-BACD-3495BE972869}"/>
            </c:ext>
          </c:extLst>
        </c:ser>
        <c:ser>
          <c:idx val="1"/>
          <c:order val="1"/>
          <c:tx>
            <c:strRef>
              <c:f>'[Norge uten utlandet.xlsx]Tek-områder'!$D$23</c:f>
              <c:strCache>
                <c:ptCount val="1"/>
                <c:pt idx="0">
                  <c:v>2022</c:v>
                </c:pt>
              </c:strCache>
            </c:strRef>
          </c:tx>
          <c:spPr>
            <a:solidFill>
              <a:schemeClr val="accent2"/>
            </a:solidFill>
            <a:ln>
              <a:noFill/>
            </a:ln>
            <a:effectLst/>
          </c:spPr>
          <c:invertIfNegative val="0"/>
          <c:cat>
            <c:strRef>
              <c:f>'[Norge uten utlandet.xlsx]Tek-områder'!$B$24:$B$34</c:f>
              <c:strCache>
                <c:ptCount val="11"/>
                <c:pt idx="0">
                  <c:v>Norge</c:v>
                </c:pt>
                <c:pt idx="1">
                  <c:v>Russland</c:v>
                </c:pt>
                <c:pt idx="2">
                  <c:v>Iran</c:v>
                </c:pt>
                <c:pt idx="3">
                  <c:v>Japan</c:v>
                </c:pt>
                <c:pt idx="4">
                  <c:v>Italia</c:v>
                </c:pt>
                <c:pt idx="5">
                  <c:v>Sør Kora</c:v>
                </c:pt>
                <c:pt idx="6">
                  <c:v>Storbritannia</c:v>
                </c:pt>
                <c:pt idx="7">
                  <c:v>Tyskland</c:v>
                </c:pt>
                <c:pt idx="8">
                  <c:v>India</c:v>
                </c:pt>
                <c:pt idx="9">
                  <c:v>USA</c:v>
                </c:pt>
                <c:pt idx="10">
                  <c:v>Kina</c:v>
                </c:pt>
              </c:strCache>
            </c:strRef>
          </c:cat>
          <c:val>
            <c:numRef>
              <c:f>'[Norge uten utlandet.xlsx]Tek-områder'!$D$24:$D$34</c:f>
              <c:numCache>
                <c:formatCode>General</c:formatCode>
                <c:ptCount val="11"/>
                <c:pt idx="0">
                  <c:v>2109</c:v>
                </c:pt>
                <c:pt idx="1">
                  <c:v>7355</c:v>
                </c:pt>
                <c:pt idx="2">
                  <c:v>11492</c:v>
                </c:pt>
                <c:pt idx="3">
                  <c:v>11835</c:v>
                </c:pt>
                <c:pt idx="4">
                  <c:v>12178</c:v>
                </c:pt>
                <c:pt idx="5">
                  <c:v>13902</c:v>
                </c:pt>
                <c:pt idx="6">
                  <c:v>13902</c:v>
                </c:pt>
                <c:pt idx="7">
                  <c:v>14241</c:v>
                </c:pt>
                <c:pt idx="8">
                  <c:v>29272</c:v>
                </c:pt>
                <c:pt idx="9">
                  <c:v>40741</c:v>
                </c:pt>
                <c:pt idx="10">
                  <c:v>161910</c:v>
                </c:pt>
              </c:numCache>
            </c:numRef>
          </c:val>
          <c:extLst>
            <c:ext xmlns:c16="http://schemas.microsoft.com/office/drawing/2014/chart" uri="{C3380CC4-5D6E-409C-BE32-E72D297353CC}">
              <c16:uniqueId val="{00000001-0EB9-4CFF-BACD-3495BE972869}"/>
            </c:ext>
          </c:extLst>
        </c:ser>
        <c:dLbls>
          <c:showLegendKey val="0"/>
          <c:showVal val="0"/>
          <c:showCatName val="0"/>
          <c:showSerName val="0"/>
          <c:showPercent val="0"/>
          <c:showBubbleSize val="0"/>
        </c:dLbls>
        <c:gapWidth val="182"/>
        <c:axId val="1007606415"/>
        <c:axId val="1007606895"/>
      </c:barChart>
      <c:catAx>
        <c:axId val="10076064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nb-NO"/>
          </a:p>
        </c:txPr>
        <c:crossAx val="1007606895"/>
        <c:crosses val="autoZero"/>
        <c:auto val="1"/>
        <c:lblAlgn val="ctr"/>
        <c:lblOffset val="100"/>
        <c:noMultiLvlLbl val="0"/>
      </c:catAx>
      <c:valAx>
        <c:axId val="10076068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07606415"/>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nb-NO"/>
          </a:p>
        </c:txPr>
      </c:legendEntry>
      <c:layout>
        <c:manualLayout>
          <c:xMode val="edge"/>
          <c:yMode val="edge"/>
          <c:x val="0.57791163604549434"/>
          <c:y val="0.28570852318457374"/>
          <c:w val="0.16362117235345586"/>
          <c:h val="0.10526133554515547"/>
        </c:manualLayout>
      </c:layout>
      <c:overlay val="0"/>
      <c:spPr>
        <a:solidFill>
          <a:schemeClr val="bg2"/>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nb-NO" b="1" dirty="0"/>
              <a:t>Norges midler fra Horisont Europa pr. april 2024. Mill. EUR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'[Norge uten utlandet.xlsx]EU'!$C$20</c:f>
              <c:strCache>
                <c:ptCount val="1"/>
                <c:pt idx="0">
                  <c:v>Mill. EUR</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447-486D-897D-C775DE1F2A6A}"/>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C447-486D-897D-C775DE1F2A6A}"/>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[1]EU!$B$21:$B$24</c:f>
              <c:strCache>
                <c:ptCount val="4"/>
                <c:pt idx="0">
                  <c:v>Søyle 1: Fremragende forskning</c:v>
                </c:pt>
                <c:pt idx="1">
                  <c:v>Søyle 2: Globale utfordringer og konkurransedyktig næringsliv</c:v>
                </c:pt>
                <c:pt idx="2">
                  <c:v>Søyle 3: Innovativt Europa</c:v>
                </c:pt>
                <c:pt idx="3">
                  <c:v>Widening + Era</c:v>
                </c:pt>
              </c:strCache>
            </c:strRef>
          </c:cat>
          <c:val>
            <c:numRef>
              <c:f>[1]EU!$C$21:$C$24</c:f>
              <c:numCache>
                <c:formatCode>General</c:formatCode>
                <c:ptCount val="4"/>
                <c:pt idx="0">
                  <c:v>257.2</c:v>
                </c:pt>
                <c:pt idx="1">
                  <c:v>866.4</c:v>
                </c:pt>
                <c:pt idx="2">
                  <c:v>67.599999999999994</c:v>
                </c:pt>
                <c:pt idx="3">
                  <c:v>10.7</c:v>
                </c:pt>
              </c:numCache>
            </c:numRef>
          </c:val>
          <c:extLst>
            <c:ext xmlns:c16="http://schemas.microsoft.com/office/drawing/2014/chart" uri="{C3380CC4-5D6E-409C-BE32-E72D297353CC}">
              <c16:uniqueId val="{00000004-C447-486D-897D-C775DE1F2A6A}"/>
            </c:ext>
          </c:extLst>
        </c:ser>
        <c:dLbls>
          <c:showLegendKey val="0"/>
          <c:showVal val="0"/>
          <c:showCatName val="0"/>
          <c:showSerName val="0"/>
          <c:showPercent val="0"/>
          <c:showBubbleSize val="0"/>
        </c:dLbls>
        <c:gapWidth val="219"/>
        <c:overlap val="-27"/>
        <c:axId val="4133615"/>
        <c:axId val="4132175"/>
      </c:barChart>
      <c:catAx>
        <c:axId val="413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132175"/>
        <c:crosses val="autoZero"/>
        <c:auto val="1"/>
        <c:lblAlgn val="ctr"/>
        <c:lblOffset val="100"/>
        <c:noMultiLvlLbl val="0"/>
      </c:catAx>
      <c:valAx>
        <c:axId val="4132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133615"/>
        <c:crosses val="autoZero"/>
        <c:crossBetween val="between"/>
      </c:valAx>
      <c:spPr>
        <a:noFill/>
        <a:ln>
          <a:noFill/>
        </a:ln>
        <a:effectLst/>
      </c:spPr>
    </c:plotArea>
    <c:plotVisOnly val="1"/>
    <c:dispBlanksAs val="gap"/>
    <c:showDLblsOverMax val="0"/>
  </c:chart>
  <c:spPr>
    <a:noFill/>
    <a:ln>
      <a:solidFill>
        <a:schemeClr val="bg2">
          <a:lumMod val="50000"/>
        </a:schemeClr>
      </a:solid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34977325542047E-2"/>
          <c:y val="0.10564929080140602"/>
          <c:w val="0.73059224330483041"/>
          <c:h val="0.80508399083956872"/>
        </c:manualLayout>
      </c:layout>
      <c:lineChart>
        <c:grouping val="standard"/>
        <c:varyColors val="0"/>
        <c:ser>
          <c:idx val="0"/>
          <c:order val="0"/>
          <c:tx>
            <c:strRef>
              <c:f>'Figur 2.1a'!$B$26</c:f>
              <c:strCache>
                <c:ptCount val="1"/>
                <c:pt idx="0">
                  <c:v> Foretakssektoren </c:v>
                </c:pt>
              </c:strCache>
            </c:strRef>
          </c:tx>
          <c:spPr>
            <a:ln w="28575" cap="rnd">
              <a:solidFill>
                <a:schemeClr val="accent1"/>
              </a:solidFill>
              <a:round/>
            </a:ln>
            <a:effectLst/>
          </c:spPr>
          <c:marker>
            <c:symbol val="none"/>
          </c:marker>
          <c:cat>
            <c:numRef>
              <c:f>'Figur 2.1a'!$A$27:$A$42</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'Figur 2.1a'!$B$27:$B$42</c:f>
              <c:numCache>
                <c:formatCode>_-* #\ ##0_-;\-* #\ ##0_-;_-* "-"??_-;_-@_-</c:formatCode>
                <c:ptCount val="16"/>
                <c:pt idx="0">
                  <c:v>100</c:v>
                </c:pt>
                <c:pt idx="1">
                  <c:v>106.46964355555302</c:v>
                </c:pt>
                <c:pt idx="2">
                  <c:v>103.79795957563836</c:v>
                </c:pt>
                <c:pt idx="3">
                  <c:v>101.68604990449293</c:v>
                </c:pt>
                <c:pt idx="4">
                  <c:v>106.85040068274728</c:v>
                </c:pt>
                <c:pt idx="5">
                  <c:v>110.3795982224494</c:v>
                </c:pt>
                <c:pt idx="6">
                  <c:v>113.95093376282766</c:v>
                </c:pt>
                <c:pt idx="7">
                  <c:v>120.60327341128728</c:v>
                </c:pt>
                <c:pt idx="8">
                  <c:v>132.5576546043873</c:v>
                </c:pt>
                <c:pt idx="9">
                  <c:v>135.17193185340696</c:v>
                </c:pt>
                <c:pt idx="10">
                  <c:v>142.55586103448928</c:v>
                </c:pt>
                <c:pt idx="11">
                  <c:v>142.18571447447499</c:v>
                </c:pt>
                <c:pt idx="12">
                  <c:v>150.31899889495256</c:v>
                </c:pt>
                <c:pt idx="13">
                  <c:v>150.49389016520087</c:v>
                </c:pt>
                <c:pt idx="14">
                  <c:v>152.51741654238072</c:v>
                </c:pt>
                <c:pt idx="15">
                  <c:v>161.70245834403707</c:v>
                </c:pt>
              </c:numCache>
            </c:numRef>
          </c:val>
          <c:smooth val="0"/>
          <c:extLst>
            <c:ext xmlns:c16="http://schemas.microsoft.com/office/drawing/2014/chart" uri="{C3380CC4-5D6E-409C-BE32-E72D297353CC}">
              <c16:uniqueId val="{00000000-912F-4376-90E0-562025E79122}"/>
            </c:ext>
          </c:extLst>
        </c:ser>
        <c:ser>
          <c:idx val="1"/>
          <c:order val="1"/>
          <c:tx>
            <c:strRef>
              <c:f>'Figur 2.1a'!$C$26</c:f>
              <c:strCache>
                <c:ptCount val="1"/>
                <c:pt idx="0">
                  <c:v> Universitets- og høgskolesektoren </c:v>
                </c:pt>
              </c:strCache>
            </c:strRef>
          </c:tx>
          <c:spPr>
            <a:ln w="28575" cap="rnd">
              <a:solidFill>
                <a:schemeClr val="accent2"/>
              </a:solidFill>
              <a:round/>
            </a:ln>
            <a:effectLst/>
          </c:spPr>
          <c:marker>
            <c:symbol val="none"/>
          </c:marker>
          <c:cat>
            <c:numRef>
              <c:f>'Figur 2.1a'!$A$27:$A$42</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'Figur 2.1a'!$C$27:$C$42</c:f>
              <c:numCache>
                <c:formatCode>_-* #\ ##0_-;\-* #\ ##0_-;_-* "-"??_-;_-@_-</c:formatCode>
                <c:ptCount val="16"/>
                <c:pt idx="0">
                  <c:v>100</c:v>
                </c:pt>
                <c:pt idx="1">
                  <c:v>105.72356669791228</c:v>
                </c:pt>
                <c:pt idx="2">
                  <c:v>106.27190073455756</c:v>
                </c:pt>
                <c:pt idx="3">
                  <c:v>105.77810670032304</c:v>
                </c:pt>
                <c:pt idx="4">
                  <c:v>105.90429797012342</c:v>
                </c:pt>
                <c:pt idx="5">
                  <c:v>108.92510123563441</c:v>
                </c:pt>
                <c:pt idx="6">
                  <c:v>112.81576501613159</c:v>
                </c:pt>
                <c:pt idx="7">
                  <c:v>114.83517199373009</c:v>
                </c:pt>
                <c:pt idx="8">
                  <c:v>125.96692877265868</c:v>
                </c:pt>
                <c:pt idx="9">
                  <c:v>136.2324248387732</c:v>
                </c:pt>
                <c:pt idx="10">
                  <c:v>150.5558211968079</c:v>
                </c:pt>
                <c:pt idx="11">
                  <c:v>157.50014680108075</c:v>
                </c:pt>
                <c:pt idx="12">
                  <c:v>160.23033324893296</c:v>
                </c:pt>
                <c:pt idx="13">
                  <c:v>151.70551294068167</c:v>
                </c:pt>
                <c:pt idx="14">
                  <c:v>153.819458478549</c:v>
                </c:pt>
                <c:pt idx="15">
                  <c:v>158.06557013557716</c:v>
                </c:pt>
              </c:numCache>
            </c:numRef>
          </c:val>
          <c:smooth val="0"/>
          <c:extLst>
            <c:ext xmlns:c16="http://schemas.microsoft.com/office/drawing/2014/chart" uri="{C3380CC4-5D6E-409C-BE32-E72D297353CC}">
              <c16:uniqueId val="{00000001-912F-4376-90E0-562025E79122}"/>
            </c:ext>
          </c:extLst>
        </c:ser>
        <c:ser>
          <c:idx val="2"/>
          <c:order val="2"/>
          <c:tx>
            <c:strRef>
              <c:f>'Figur 2.1a'!$D$26</c:f>
              <c:strCache>
                <c:ptCount val="1"/>
                <c:pt idx="0">
                  <c:v> Total FoU </c:v>
                </c:pt>
              </c:strCache>
            </c:strRef>
          </c:tx>
          <c:spPr>
            <a:ln w="28575" cap="rnd">
              <a:solidFill>
                <a:schemeClr val="accent3"/>
              </a:solidFill>
              <a:round/>
            </a:ln>
            <a:effectLst/>
          </c:spPr>
          <c:marker>
            <c:symbol val="none"/>
          </c:marker>
          <c:cat>
            <c:numRef>
              <c:f>'Figur 2.1a'!$A$27:$A$42</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'Figur 2.1a'!$D$27:$D$42</c:f>
              <c:numCache>
                <c:formatCode>_-* #\ ##0_-;\-* #\ ##0_-;_-* "-"??_-;_-@_-</c:formatCode>
                <c:ptCount val="16"/>
                <c:pt idx="0">
                  <c:v>100</c:v>
                </c:pt>
                <c:pt idx="1">
                  <c:v>105.20675103905998</c:v>
                </c:pt>
                <c:pt idx="2">
                  <c:v>105.74305753111717</c:v>
                </c:pt>
                <c:pt idx="3">
                  <c:v>104.26564473928377</c:v>
                </c:pt>
                <c:pt idx="4">
                  <c:v>107.59536117959736</c:v>
                </c:pt>
                <c:pt idx="5">
                  <c:v>110.93860989090977</c:v>
                </c:pt>
                <c:pt idx="6">
                  <c:v>114.07144689854825</c:v>
                </c:pt>
                <c:pt idx="7">
                  <c:v>117.95047747374224</c:v>
                </c:pt>
                <c:pt idx="8">
                  <c:v>129.24532854985833</c:v>
                </c:pt>
                <c:pt idx="9">
                  <c:v>133.32297779232874</c:v>
                </c:pt>
                <c:pt idx="10">
                  <c:v>142.37296542537641</c:v>
                </c:pt>
                <c:pt idx="11">
                  <c:v>145.00968287552851</c:v>
                </c:pt>
                <c:pt idx="12">
                  <c:v>149.03565213389209</c:v>
                </c:pt>
                <c:pt idx="13">
                  <c:v>145.55034218068292</c:v>
                </c:pt>
                <c:pt idx="14">
                  <c:v>148.77432354513957</c:v>
                </c:pt>
                <c:pt idx="15">
                  <c:v>153.70566955578812</c:v>
                </c:pt>
              </c:numCache>
            </c:numRef>
          </c:val>
          <c:smooth val="0"/>
          <c:extLst>
            <c:ext xmlns:c16="http://schemas.microsoft.com/office/drawing/2014/chart" uri="{C3380CC4-5D6E-409C-BE32-E72D297353CC}">
              <c16:uniqueId val="{00000002-912F-4376-90E0-562025E79122}"/>
            </c:ext>
          </c:extLst>
        </c:ser>
        <c:ser>
          <c:idx val="3"/>
          <c:order val="3"/>
          <c:tx>
            <c:strRef>
              <c:f>'Figur 2.1a'!$E$26</c:f>
              <c:strCache>
                <c:ptCount val="1"/>
                <c:pt idx="0">
                  <c:v> Offentlig sektor </c:v>
                </c:pt>
              </c:strCache>
            </c:strRef>
          </c:tx>
          <c:spPr>
            <a:ln w="28575" cap="rnd">
              <a:solidFill>
                <a:schemeClr val="accent4"/>
              </a:solidFill>
              <a:round/>
            </a:ln>
            <a:effectLst/>
          </c:spPr>
          <c:marker>
            <c:symbol val="none"/>
          </c:marker>
          <c:cat>
            <c:numRef>
              <c:f>'Figur 2.1a'!$A$27:$A$42</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'Figur 2.1a'!$E$27:$E$42</c:f>
              <c:numCache>
                <c:formatCode>_-* #\ ##0_-;\-* #\ ##0_-;_-* "-"??_-;_-@_-</c:formatCode>
                <c:ptCount val="16"/>
                <c:pt idx="0">
                  <c:v>100</c:v>
                </c:pt>
                <c:pt idx="1">
                  <c:v>99.889461287092487</c:v>
                </c:pt>
                <c:pt idx="2">
                  <c:v>111.22125188707062</c:v>
                </c:pt>
                <c:pt idx="3">
                  <c:v>109.87080267294023</c:v>
                </c:pt>
                <c:pt idx="4">
                  <c:v>113.56899108256127</c:v>
                </c:pt>
                <c:pt idx="5">
                  <c:v>116.94498755856799</c:v>
                </c:pt>
                <c:pt idx="6">
                  <c:v>117.04783870245944</c:v>
                </c:pt>
                <c:pt idx="7">
                  <c:v>115.37885240623523</c:v>
                </c:pt>
                <c:pt idx="8">
                  <c:v>124.78299519387561</c:v>
                </c:pt>
                <c:pt idx="9">
                  <c:v>121.13215046148179</c:v>
                </c:pt>
                <c:pt idx="10">
                  <c:v>125.00879472518803</c:v>
                </c:pt>
                <c:pt idx="11">
                  <c:v>128.97115489397441</c:v>
                </c:pt>
                <c:pt idx="12">
                  <c:v>121.79696361388856</c:v>
                </c:pt>
                <c:pt idx="13">
                  <c:v>116.27908530914412</c:v>
                </c:pt>
                <c:pt idx="14">
                  <c:v>125.82386645584558</c:v>
                </c:pt>
                <c:pt idx="15">
                  <c:v>117.81051778594109</c:v>
                </c:pt>
              </c:numCache>
            </c:numRef>
          </c:val>
          <c:smooth val="0"/>
          <c:extLst>
            <c:ext xmlns:c16="http://schemas.microsoft.com/office/drawing/2014/chart" uri="{C3380CC4-5D6E-409C-BE32-E72D297353CC}">
              <c16:uniqueId val="{00000003-912F-4376-90E0-562025E79122}"/>
            </c:ext>
          </c:extLst>
        </c:ser>
        <c:dLbls>
          <c:showLegendKey val="0"/>
          <c:showVal val="0"/>
          <c:showCatName val="0"/>
          <c:showSerName val="0"/>
          <c:showPercent val="0"/>
          <c:showBubbleSize val="0"/>
        </c:dLbls>
        <c:smooth val="0"/>
        <c:axId val="478749551"/>
        <c:axId val="704382287"/>
      </c:lineChart>
      <c:catAx>
        <c:axId val="478749551"/>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Mill. PPP$</a:t>
                </a:r>
              </a:p>
            </c:rich>
          </c:tx>
          <c:layout>
            <c:manualLayout>
              <c:xMode val="edge"/>
              <c:yMode val="edge"/>
              <c:x val="1.1394535568441065E-3"/>
              <c:y val="3.809336305471179E-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704382287"/>
        <c:crosses val="autoZero"/>
        <c:auto val="1"/>
        <c:lblAlgn val="ctr"/>
        <c:lblOffset val="100"/>
        <c:noMultiLvlLbl val="0"/>
      </c:catAx>
      <c:valAx>
        <c:axId val="704382287"/>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478749551"/>
        <c:crosses val="autoZero"/>
        <c:crossBetween val="between"/>
      </c:valAx>
      <c:spPr>
        <a:noFill/>
        <a:ln>
          <a:noFill/>
        </a:ln>
        <a:effectLst/>
      </c:spPr>
    </c:plotArea>
    <c:legend>
      <c:legendPos val="b"/>
      <c:layout>
        <c:manualLayout>
          <c:xMode val="edge"/>
          <c:yMode val="edge"/>
          <c:x val="0.7943505629131602"/>
          <c:y val="0.16975445253850657"/>
          <c:w val="0.20442208334273401"/>
          <c:h val="0.4177960893867587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457358591045685E-2"/>
          <c:y val="8.8328735978066439E-2"/>
          <c:w val="0.9462871201117512"/>
          <c:h val="0.58280644855698782"/>
        </c:manualLayout>
      </c:layout>
      <c:barChart>
        <c:barDir val="col"/>
        <c:grouping val="clustered"/>
        <c:varyColors val="0"/>
        <c:ser>
          <c:idx val="1"/>
          <c:order val="1"/>
          <c:tx>
            <c:strRef>
              <c:f>'Figur 2.1f'!$C$6</c:f>
              <c:strCache>
                <c:ptCount val="1"/>
                <c:pt idx="0">
                  <c:v>2022</c:v>
                </c:pt>
              </c:strCache>
            </c:strRef>
          </c:tx>
          <c:spPr>
            <a:solidFill>
              <a:schemeClr val="accent6"/>
            </a:solidFill>
            <a:ln>
              <a:noFill/>
            </a:ln>
            <a:effectLst/>
          </c:spPr>
          <c:invertIfNegative val="0"/>
          <c:dPt>
            <c:idx val="26"/>
            <c:invertIfNegative val="0"/>
            <c:bubble3D val="0"/>
            <c:spPr>
              <a:solidFill>
                <a:srgbClr val="FF0000"/>
              </a:solidFill>
              <a:ln>
                <a:noFill/>
              </a:ln>
              <a:effectLst/>
            </c:spPr>
            <c:extLst>
              <c:ext xmlns:c16="http://schemas.microsoft.com/office/drawing/2014/chart" uri="{C3380CC4-5D6E-409C-BE32-E72D297353CC}">
                <c16:uniqueId val="{00000002-A229-48FF-A4BF-0CCB648EB9CF}"/>
              </c:ext>
            </c:extLst>
          </c:dPt>
          <c:cat>
            <c:strRef>
              <c:f>('Figur 2.1f'!$A$7:$A$41,'Figur 2.1f'!$A$43,'Figur 2.1f'!$A$47,'Figur 2.1f'!$A$51)</c:f>
              <c:strCache>
                <c:ptCount val="38"/>
                <c:pt idx="0">
                  <c:v>Israel</c:v>
                </c:pt>
                <c:pt idx="1">
                  <c:v>Sør-Korea</c:v>
                </c:pt>
                <c:pt idx="2">
                  <c:v>Taiwan</c:v>
                </c:pt>
                <c:pt idx="3">
                  <c:v>USA</c:v>
                </c:pt>
                <c:pt idx="4">
                  <c:v>Sverige</c:v>
                </c:pt>
                <c:pt idx="5">
                  <c:v>Japan</c:v>
                </c:pt>
                <c:pt idx="6">
                  <c:v>Belgia</c:v>
                </c:pt>
                <c:pt idx="7">
                  <c:v>Sveits (2021)</c:v>
                </c:pt>
                <c:pt idx="8">
                  <c:v>Østerrike</c:v>
                </c:pt>
                <c:pt idx="9">
                  <c:v>Tyskland</c:v>
                </c:pt>
                <c:pt idx="10">
                  <c:v>Finland</c:v>
                </c:pt>
                <c:pt idx="11">
                  <c:v>Storbritannia (2021)</c:v>
                </c:pt>
                <c:pt idx="12">
                  <c:v>Danmark</c:v>
                </c:pt>
                <c:pt idx="13">
                  <c:v>OECD</c:v>
                </c:pt>
                <c:pt idx="14">
                  <c:v>Island (2013)</c:v>
                </c:pt>
                <c:pt idx="15">
                  <c:v>Kina</c:v>
                </c:pt>
                <c:pt idx="16">
                  <c:v>EU 27</c:v>
                </c:pt>
                <c:pt idx="17">
                  <c:v>Frankrike</c:v>
                </c:pt>
                <c:pt idx="18">
                  <c:v>Nederland</c:v>
                </c:pt>
                <c:pt idx="19">
                  <c:v>Irland</c:v>
                </c:pt>
                <c:pt idx="20">
                  <c:v>Slovenia</c:v>
                </c:pt>
                <c:pt idx="21">
                  <c:v>Tsjekkia</c:v>
                </c:pt>
                <c:pt idx="22">
                  <c:v>Estland</c:v>
                </c:pt>
                <c:pt idx="23">
                  <c:v>Canada</c:v>
                </c:pt>
                <c:pt idx="24">
                  <c:v>Portugal</c:v>
                </c:pt>
                <c:pt idx="25">
                  <c:v>Australia (2021)</c:v>
                </c:pt>
                <c:pt idx="26">
                  <c:v>Norge</c:v>
                </c:pt>
                <c:pt idx="27">
                  <c:v>Hellas</c:v>
                </c:pt>
                <c:pt idx="28">
                  <c:v>New Zealand (2011, 2021)</c:v>
                </c:pt>
                <c:pt idx="29">
                  <c:v>Polen</c:v>
                </c:pt>
                <c:pt idx="30">
                  <c:v>Spania</c:v>
                </c:pt>
                <c:pt idx="31">
                  <c:v>Kroatia</c:v>
                </c:pt>
                <c:pt idx="32">
                  <c:v>Ungarn</c:v>
                </c:pt>
                <c:pt idx="33">
                  <c:v>Italia</c:v>
                </c:pt>
                <c:pt idx="34">
                  <c:v>Tyrkia</c:v>
                </c:pt>
                <c:pt idx="35">
                  <c:v>Luxemburg</c:v>
                </c:pt>
                <c:pt idx="36">
                  <c:v>Sør-Afrika (2021)</c:v>
                </c:pt>
                <c:pt idx="37">
                  <c:v>Costa Rica (2014, 2021)</c:v>
                </c:pt>
              </c:strCache>
              <c:extLst/>
            </c:strRef>
          </c:cat>
          <c:val>
            <c:numRef>
              <c:f>('Figur 2.1f'!$C$7:$C$41,'Figur 2.1f'!$C$43,'Figur 2.1f'!$C$47,'Figur 2.1f'!$C$51)</c:f>
              <c:numCache>
                <c:formatCode>0.00</c:formatCode>
                <c:ptCount val="38"/>
                <c:pt idx="0">
                  <c:v>6.0192374896758611</c:v>
                </c:pt>
                <c:pt idx="1">
                  <c:v>5.2108135952145602</c:v>
                </c:pt>
                <c:pt idx="2">
                  <c:v>3.9593508936004094</c:v>
                </c:pt>
                <c:pt idx="3">
                  <c:v>3.5862302939375486</c:v>
                </c:pt>
                <c:pt idx="4">
                  <c:v>3.47</c:v>
                </c:pt>
                <c:pt idx="5">
                  <c:v>3.4053677073184851</c:v>
                </c:pt>
                <c:pt idx="6">
                  <c:v>3.35</c:v>
                </c:pt>
                <c:pt idx="7">
                  <c:v>3.3064505870110157</c:v>
                </c:pt>
                <c:pt idx="8">
                  <c:v>3.18</c:v>
                </c:pt>
                <c:pt idx="9">
                  <c:v>3.1323575568573134</c:v>
                </c:pt>
                <c:pt idx="10">
                  <c:v>2.964693840193958</c:v>
                </c:pt>
                <c:pt idx="11">
                  <c:v>2.8971055729683601</c:v>
                </c:pt>
                <c:pt idx="12">
                  <c:v>2.87</c:v>
                </c:pt>
                <c:pt idx="13">
                  <c:v>2.7274015770202094</c:v>
                </c:pt>
                <c:pt idx="14">
                  <c:v>2.6004039424424477</c:v>
                </c:pt>
                <c:pt idx="15">
                  <c:v>2.5551812979570423</c:v>
                </c:pt>
                <c:pt idx="16">
                  <c:v>2.27</c:v>
                </c:pt>
                <c:pt idx="17">
                  <c:v>2.2200000000000002</c:v>
                </c:pt>
                <c:pt idx="18">
                  <c:v>2.1800000000000002</c:v>
                </c:pt>
                <c:pt idx="19">
                  <c:v>2.17</c:v>
                </c:pt>
                <c:pt idx="20">
                  <c:v>2.1074586221269755</c:v>
                </c:pt>
                <c:pt idx="21">
                  <c:v>1.9641979907295721</c:v>
                </c:pt>
                <c:pt idx="22">
                  <c:v>1.7820513863281342</c:v>
                </c:pt>
                <c:pt idx="23">
                  <c:v>1.7116620439634891</c:v>
                </c:pt>
                <c:pt idx="24">
                  <c:v>1.7017868348298413</c:v>
                </c:pt>
                <c:pt idx="25">
                  <c:v>1.6608371003004001</c:v>
                </c:pt>
                <c:pt idx="26">
                  <c:v>1.5575224195410455</c:v>
                </c:pt>
                <c:pt idx="27">
                  <c:v>1.4929891161409183</c:v>
                </c:pt>
                <c:pt idx="28">
                  <c:v>1.4656917697056904</c:v>
                </c:pt>
                <c:pt idx="29">
                  <c:v>1.4538317378897734</c:v>
                </c:pt>
                <c:pt idx="30">
                  <c:v>1.4353152943046412</c:v>
                </c:pt>
                <c:pt idx="31">
                  <c:v>1.4032272865069777</c:v>
                </c:pt>
                <c:pt idx="32">
                  <c:v>1.3947320439401256</c:v>
                </c:pt>
                <c:pt idx="33">
                  <c:v>1.39</c:v>
                </c:pt>
                <c:pt idx="34">
                  <c:v>1.3234259828944919</c:v>
                </c:pt>
                <c:pt idx="35">
                  <c:v>1.05</c:v>
                </c:pt>
                <c:pt idx="36">
                  <c:v>0.61502521611084848</c:v>
                </c:pt>
                <c:pt idx="37">
                  <c:v>0.2738488981063496</c:v>
                </c:pt>
              </c:numCache>
              <c:extLst/>
            </c:numRef>
          </c:val>
          <c:extLst>
            <c:ext xmlns:c16="http://schemas.microsoft.com/office/drawing/2014/chart" uri="{C3380CC4-5D6E-409C-BE32-E72D297353CC}">
              <c16:uniqueId val="{00000000-A229-48FF-A4BF-0CCB648EB9CF}"/>
            </c:ext>
          </c:extLst>
        </c:ser>
        <c:dLbls>
          <c:showLegendKey val="0"/>
          <c:showVal val="0"/>
          <c:showCatName val="0"/>
          <c:showSerName val="0"/>
          <c:showPercent val="0"/>
          <c:showBubbleSize val="0"/>
        </c:dLbls>
        <c:gapWidth val="219"/>
        <c:axId val="1899665999"/>
        <c:axId val="417686607"/>
      </c:barChart>
      <c:lineChart>
        <c:grouping val="standard"/>
        <c:varyColors val="0"/>
        <c:ser>
          <c:idx val="0"/>
          <c:order val="0"/>
          <c:tx>
            <c:strRef>
              <c:f>'Figur 2.1f'!$B$6</c:f>
              <c:strCache>
                <c:ptCount val="1"/>
                <c:pt idx="0">
                  <c:v>2012</c:v>
                </c:pt>
              </c:strCache>
            </c:strRef>
          </c:tx>
          <c:spPr>
            <a:ln w="28575" cap="rnd">
              <a:noFill/>
              <a:round/>
            </a:ln>
            <a:effectLst/>
          </c:spPr>
          <c:marker>
            <c:symbol val="circle"/>
            <c:size val="8"/>
            <c:spPr>
              <a:solidFill>
                <a:schemeClr val="tx1"/>
              </a:solidFill>
              <a:ln w="9525">
                <a:noFill/>
              </a:ln>
              <a:effectLst/>
            </c:spPr>
          </c:marker>
          <c:cat>
            <c:strRef>
              <c:f>('Figur 2.1f'!$A$7:$A$41,'Figur 2.1f'!$A$43,'Figur 2.1f'!$A$47,'Figur 2.1f'!$A$51)</c:f>
              <c:strCache>
                <c:ptCount val="38"/>
                <c:pt idx="0">
                  <c:v>Israel</c:v>
                </c:pt>
                <c:pt idx="1">
                  <c:v>Sør-Korea</c:v>
                </c:pt>
                <c:pt idx="2">
                  <c:v>Taiwan</c:v>
                </c:pt>
                <c:pt idx="3">
                  <c:v>USA</c:v>
                </c:pt>
                <c:pt idx="4">
                  <c:v>Sverige</c:v>
                </c:pt>
                <c:pt idx="5">
                  <c:v>Japan</c:v>
                </c:pt>
                <c:pt idx="6">
                  <c:v>Belgia</c:v>
                </c:pt>
                <c:pt idx="7">
                  <c:v>Sveits (2021)</c:v>
                </c:pt>
                <c:pt idx="8">
                  <c:v>Østerrike</c:v>
                </c:pt>
                <c:pt idx="9">
                  <c:v>Tyskland</c:v>
                </c:pt>
                <c:pt idx="10">
                  <c:v>Finland</c:v>
                </c:pt>
                <c:pt idx="11">
                  <c:v>Storbritannia (2021)</c:v>
                </c:pt>
                <c:pt idx="12">
                  <c:v>Danmark</c:v>
                </c:pt>
                <c:pt idx="13">
                  <c:v>OECD</c:v>
                </c:pt>
                <c:pt idx="14">
                  <c:v>Island (2013)</c:v>
                </c:pt>
                <c:pt idx="15">
                  <c:v>Kina</c:v>
                </c:pt>
                <c:pt idx="16">
                  <c:v>EU 27</c:v>
                </c:pt>
                <c:pt idx="17">
                  <c:v>Frankrike</c:v>
                </c:pt>
                <c:pt idx="18">
                  <c:v>Nederland</c:v>
                </c:pt>
                <c:pt idx="19">
                  <c:v>Irland</c:v>
                </c:pt>
                <c:pt idx="20">
                  <c:v>Slovenia</c:v>
                </c:pt>
                <c:pt idx="21">
                  <c:v>Tsjekkia</c:v>
                </c:pt>
                <c:pt idx="22">
                  <c:v>Estland</c:v>
                </c:pt>
                <c:pt idx="23">
                  <c:v>Canada</c:v>
                </c:pt>
                <c:pt idx="24">
                  <c:v>Portugal</c:v>
                </c:pt>
                <c:pt idx="25">
                  <c:v>Australia (2021)</c:v>
                </c:pt>
                <c:pt idx="26">
                  <c:v>Norge</c:v>
                </c:pt>
                <c:pt idx="27">
                  <c:v>Hellas</c:v>
                </c:pt>
                <c:pt idx="28">
                  <c:v>New Zealand (2011, 2021)</c:v>
                </c:pt>
                <c:pt idx="29">
                  <c:v>Polen</c:v>
                </c:pt>
                <c:pt idx="30">
                  <c:v>Spania</c:v>
                </c:pt>
                <c:pt idx="31">
                  <c:v>Kroatia</c:v>
                </c:pt>
                <c:pt idx="32">
                  <c:v>Ungarn</c:v>
                </c:pt>
                <c:pt idx="33">
                  <c:v>Italia</c:v>
                </c:pt>
                <c:pt idx="34">
                  <c:v>Tyrkia</c:v>
                </c:pt>
                <c:pt idx="35">
                  <c:v>Luxemburg</c:v>
                </c:pt>
                <c:pt idx="36">
                  <c:v>Sør-Afrika (2021)</c:v>
                </c:pt>
                <c:pt idx="37">
                  <c:v>Costa Rica (2014, 2021)</c:v>
                </c:pt>
              </c:strCache>
              <c:extLst/>
            </c:strRef>
          </c:cat>
          <c:val>
            <c:numRef>
              <c:f>('Figur 2.1f'!$B$7:$B$41,'Figur 2.1f'!$B$43,'Figur 2.1f'!$B$47,'Figur 2.1f'!$B$51)</c:f>
              <c:numCache>
                <c:formatCode>0.00</c:formatCode>
                <c:ptCount val="38"/>
                <c:pt idx="0">
                  <c:v>4.0706291866716953</c:v>
                </c:pt>
                <c:pt idx="1">
                  <c:v>3.8504046040466031</c:v>
                </c:pt>
                <c:pt idx="2">
                  <c:v>2.9568330606252382</c:v>
                </c:pt>
                <c:pt idx="3">
                  <c:v>2.6727254941408161</c:v>
                </c:pt>
                <c:pt idx="4">
                  <c:v>3.23</c:v>
                </c:pt>
                <c:pt idx="5">
                  <c:v>3.17</c:v>
                </c:pt>
                <c:pt idx="6">
                  <c:v>2.2799999999999998</c:v>
                </c:pt>
                <c:pt idx="7">
                  <c:v>2.87</c:v>
                </c:pt>
                <c:pt idx="8">
                  <c:v>2.91</c:v>
                </c:pt>
                <c:pt idx="9">
                  <c:v>2.88</c:v>
                </c:pt>
                <c:pt idx="10">
                  <c:v>3.4</c:v>
                </c:pt>
                <c:pt idx="11">
                  <c:v>1.58</c:v>
                </c:pt>
                <c:pt idx="12">
                  <c:v>2.98</c:v>
                </c:pt>
                <c:pt idx="13">
                  <c:v>2.2999999999999998</c:v>
                </c:pt>
                <c:pt idx="14">
                  <c:v>1.69</c:v>
                </c:pt>
                <c:pt idx="15">
                  <c:v>1.91</c:v>
                </c:pt>
                <c:pt idx="16">
                  <c:v>1.96</c:v>
                </c:pt>
                <c:pt idx="17">
                  <c:v>2.23</c:v>
                </c:pt>
                <c:pt idx="18">
                  <c:v>1.92</c:v>
                </c:pt>
                <c:pt idx="19">
                  <c:v>1.56</c:v>
                </c:pt>
                <c:pt idx="20">
                  <c:v>2.56</c:v>
                </c:pt>
                <c:pt idx="21">
                  <c:v>1.77</c:v>
                </c:pt>
                <c:pt idx="22">
                  <c:v>2.12</c:v>
                </c:pt>
                <c:pt idx="23">
                  <c:v>1.77</c:v>
                </c:pt>
                <c:pt idx="24">
                  <c:v>1.38</c:v>
                </c:pt>
                <c:pt idx="25">
                  <c:v>2.11</c:v>
                </c:pt>
                <c:pt idx="26">
                  <c:v>1.61</c:v>
                </c:pt>
                <c:pt idx="27">
                  <c:v>0.71</c:v>
                </c:pt>
                <c:pt idx="28">
                  <c:v>1.23</c:v>
                </c:pt>
                <c:pt idx="29">
                  <c:v>0.89</c:v>
                </c:pt>
                <c:pt idx="30">
                  <c:v>1.3</c:v>
                </c:pt>
                <c:pt idx="31">
                  <c:v>0.74</c:v>
                </c:pt>
                <c:pt idx="32">
                  <c:v>1.25</c:v>
                </c:pt>
                <c:pt idx="33">
                  <c:v>1.26</c:v>
                </c:pt>
                <c:pt idx="34">
                  <c:v>0.83</c:v>
                </c:pt>
                <c:pt idx="35">
                  <c:v>1.21</c:v>
                </c:pt>
                <c:pt idx="36">
                  <c:v>0.67</c:v>
                </c:pt>
                <c:pt idx="37">
                  <c:v>0.56000000000000005</c:v>
                </c:pt>
              </c:numCache>
              <c:extLst/>
            </c:numRef>
          </c:val>
          <c:smooth val="0"/>
          <c:extLst>
            <c:ext xmlns:c16="http://schemas.microsoft.com/office/drawing/2014/chart" uri="{C3380CC4-5D6E-409C-BE32-E72D297353CC}">
              <c16:uniqueId val="{00000001-A229-48FF-A4BF-0CCB648EB9CF}"/>
            </c:ext>
          </c:extLst>
        </c:ser>
        <c:dLbls>
          <c:showLegendKey val="0"/>
          <c:showVal val="0"/>
          <c:showCatName val="0"/>
          <c:showSerName val="0"/>
          <c:showPercent val="0"/>
          <c:showBubbleSize val="0"/>
        </c:dLbls>
        <c:marker val="1"/>
        <c:smooth val="0"/>
        <c:axId val="2143997072"/>
        <c:axId val="2143997552"/>
      </c:lineChart>
      <c:catAx>
        <c:axId val="1899665999"/>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FoU-andel av BNP</a:t>
                </a:r>
              </a:p>
            </c:rich>
          </c:tx>
          <c:layout>
            <c:manualLayout>
              <c:xMode val="edge"/>
              <c:yMode val="edge"/>
              <c:x val="5.2817757886185788E-5"/>
              <c:y val="9.1168654106443044E-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417686607"/>
        <c:crosses val="autoZero"/>
        <c:auto val="1"/>
        <c:lblAlgn val="ctr"/>
        <c:lblOffset val="100"/>
        <c:noMultiLvlLbl val="0"/>
      </c:catAx>
      <c:valAx>
        <c:axId val="417686607"/>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1899665999"/>
        <c:crosses val="autoZero"/>
        <c:crossBetween val="between"/>
      </c:valAx>
      <c:valAx>
        <c:axId val="2143997552"/>
        <c:scaling>
          <c:orientation val="minMax"/>
          <c:max val="7"/>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2143997072"/>
        <c:crosses val="max"/>
        <c:crossBetween val="between"/>
      </c:valAx>
      <c:catAx>
        <c:axId val="2143997072"/>
        <c:scaling>
          <c:orientation val="minMax"/>
        </c:scaling>
        <c:delete val="1"/>
        <c:axPos val="b"/>
        <c:numFmt formatCode="General" sourceLinked="1"/>
        <c:majorTickMark val="out"/>
        <c:minorTickMark val="none"/>
        <c:tickLblPos val="nextTo"/>
        <c:crossAx val="2143997552"/>
        <c:crosses val="autoZero"/>
        <c:auto val="1"/>
        <c:lblAlgn val="ctr"/>
        <c:lblOffset val="100"/>
        <c:noMultiLvlLbl val="0"/>
      </c:catAx>
      <c:spPr>
        <a:noFill/>
        <a:ln>
          <a:noFill/>
        </a:ln>
        <a:effectLst/>
      </c:spPr>
    </c:plotArea>
    <c:legend>
      <c:legendPos val="r"/>
      <c:layout>
        <c:manualLayout>
          <c:xMode val="edge"/>
          <c:yMode val="edge"/>
          <c:x val="0.62684649473163667"/>
          <c:y val="0.2409311802484661"/>
          <c:w val="0.16430767773542679"/>
          <c:h val="5.939328855340509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457358591045685E-2"/>
          <c:y val="8.8328735978066439E-2"/>
          <c:w val="0.9462871201117512"/>
          <c:h val="0.58280644855698782"/>
        </c:manualLayout>
      </c:layout>
      <c:barChart>
        <c:barDir val="col"/>
        <c:grouping val="clustered"/>
        <c:varyColors val="0"/>
        <c:ser>
          <c:idx val="1"/>
          <c:order val="1"/>
          <c:tx>
            <c:strRef>
              <c:f>'Figur 2.1f'!$C$6</c:f>
              <c:strCache>
                <c:ptCount val="1"/>
                <c:pt idx="0">
                  <c:v>2022</c:v>
                </c:pt>
              </c:strCache>
            </c:strRef>
          </c:tx>
          <c:spPr>
            <a:solidFill>
              <a:schemeClr val="accent6"/>
            </a:solidFill>
            <a:ln>
              <a:noFill/>
            </a:ln>
            <a:effectLst/>
          </c:spPr>
          <c:invertIfNegative val="0"/>
          <c:dPt>
            <c:idx val="26"/>
            <c:invertIfNegative val="0"/>
            <c:bubble3D val="0"/>
            <c:spPr>
              <a:solidFill>
                <a:srgbClr val="FF0000"/>
              </a:solidFill>
              <a:ln>
                <a:noFill/>
              </a:ln>
              <a:effectLst/>
            </c:spPr>
            <c:extLst>
              <c:ext xmlns:c16="http://schemas.microsoft.com/office/drawing/2014/chart" uri="{C3380CC4-5D6E-409C-BE32-E72D297353CC}">
                <c16:uniqueId val="{00000002-A229-48FF-A4BF-0CCB648EB9CF}"/>
              </c:ext>
            </c:extLst>
          </c:dPt>
          <c:cat>
            <c:strRef>
              <c:f>('Figur 2.1f'!$A$7:$A$41,'Figur 2.1f'!$A$43,'Figur 2.1f'!$A$47,'Figur 2.1f'!$A$51)</c:f>
              <c:strCache>
                <c:ptCount val="38"/>
                <c:pt idx="0">
                  <c:v>Israel</c:v>
                </c:pt>
                <c:pt idx="1">
                  <c:v>Sør-Korea</c:v>
                </c:pt>
                <c:pt idx="2">
                  <c:v>Taiwan</c:v>
                </c:pt>
                <c:pt idx="3">
                  <c:v>USA</c:v>
                </c:pt>
                <c:pt idx="4">
                  <c:v>Sverige</c:v>
                </c:pt>
                <c:pt idx="5">
                  <c:v>Japan</c:v>
                </c:pt>
                <c:pt idx="6">
                  <c:v>Belgia</c:v>
                </c:pt>
                <c:pt idx="7">
                  <c:v>Sveits (2021)</c:v>
                </c:pt>
                <c:pt idx="8">
                  <c:v>Østerrike</c:v>
                </c:pt>
                <c:pt idx="9">
                  <c:v>Tyskland</c:v>
                </c:pt>
                <c:pt idx="10">
                  <c:v>Finland</c:v>
                </c:pt>
                <c:pt idx="11">
                  <c:v>Storbritannia (2021)</c:v>
                </c:pt>
                <c:pt idx="12">
                  <c:v>Danmark</c:v>
                </c:pt>
                <c:pt idx="13">
                  <c:v>OECD</c:v>
                </c:pt>
                <c:pt idx="14">
                  <c:v>Island (2013)</c:v>
                </c:pt>
                <c:pt idx="15">
                  <c:v>Kina</c:v>
                </c:pt>
                <c:pt idx="16">
                  <c:v>EU 27</c:v>
                </c:pt>
                <c:pt idx="17">
                  <c:v>Frankrike</c:v>
                </c:pt>
                <c:pt idx="18">
                  <c:v>Nederland</c:v>
                </c:pt>
                <c:pt idx="19">
                  <c:v>Irland</c:v>
                </c:pt>
                <c:pt idx="20">
                  <c:v>Slovenia</c:v>
                </c:pt>
                <c:pt idx="21">
                  <c:v>Tsjekkia</c:v>
                </c:pt>
                <c:pt idx="22">
                  <c:v>Estland</c:v>
                </c:pt>
                <c:pt idx="23">
                  <c:v>Canada</c:v>
                </c:pt>
                <c:pt idx="24">
                  <c:v>Portugal</c:v>
                </c:pt>
                <c:pt idx="25">
                  <c:v>Australia (2021)</c:v>
                </c:pt>
                <c:pt idx="26">
                  <c:v>Norge</c:v>
                </c:pt>
                <c:pt idx="27">
                  <c:v>Hellas</c:v>
                </c:pt>
                <c:pt idx="28">
                  <c:v>New Zealand (2011, 2021)</c:v>
                </c:pt>
                <c:pt idx="29">
                  <c:v>Polen</c:v>
                </c:pt>
                <c:pt idx="30">
                  <c:v>Spania</c:v>
                </c:pt>
                <c:pt idx="31">
                  <c:v>Kroatia</c:v>
                </c:pt>
                <c:pt idx="32">
                  <c:v>Ungarn</c:v>
                </c:pt>
                <c:pt idx="33">
                  <c:v>Italia</c:v>
                </c:pt>
                <c:pt idx="34">
                  <c:v>Tyrkia</c:v>
                </c:pt>
                <c:pt idx="35">
                  <c:v>Luxemburg</c:v>
                </c:pt>
                <c:pt idx="36">
                  <c:v>Sør-Afrika (2021)</c:v>
                </c:pt>
                <c:pt idx="37">
                  <c:v>Costa Rica (2014, 2021)</c:v>
                </c:pt>
              </c:strCache>
              <c:extLst/>
            </c:strRef>
          </c:cat>
          <c:val>
            <c:numRef>
              <c:f>('Figur 2.1f'!$C$7:$C$41,'Figur 2.1f'!$C$43,'Figur 2.1f'!$C$47,'Figur 2.1f'!$C$51)</c:f>
              <c:numCache>
                <c:formatCode>0.00</c:formatCode>
                <c:ptCount val="38"/>
                <c:pt idx="0">
                  <c:v>6.0192374896758611</c:v>
                </c:pt>
                <c:pt idx="1">
                  <c:v>5.2108135952145602</c:v>
                </c:pt>
                <c:pt idx="2">
                  <c:v>3.9593508936004094</c:v>
                </c:pt>
                <c:pt idx="3">
                  <c:v>3.5862302939375486</c:v>
                </c:pt>
                <c:pt idx="4">
                  <c:v>3.47</c:v>
                </c:pt>
                <c:pt idx="5">
                  <c:v>3.4053677073184851</c:v>
                </c:pt>
                <c:pt idx="6">
                  <c:v>3.35</c:v>
                </c:pt>
                <c:pt idx="7">
                  <c:v>3.3064505870110157</c:v>
                </c:pt>
                <c:pt idx="8">
                  <c:v>3.18</c:v>
                </c:pt>
                <c:pt idx="9">
                  <c:v>3.1323575568573134</c:v>
                </c:pt>
                <c:pt idx="10">
                  <c:v>2.964693840193958</c:v>
                </c:pt>
                <c:pt idx="11">
                  <c:v>2.8971055729683601</c:v>
                </c:pt>
                <c:pt idx="12">
                  <c:v>2.87</c:v>
                </c:pt>
                <c:pt idx="13">
                  <c:v>2.7274015770202094</c:v>
                </c:pt>
                <c:pt idx="14">
                  <c:v>2.6004039424424477</c:v>
                </c:pt>
                <c:pt idx="15">
                  <c:v>2.5551812979570423</c:v>
                </c:pt>
                <c:pt idx="16">
                  <c:v>2.27</c:v>
                </c:pt>
                <c:pt idx="17">
                  <c:v>2.2200000000000002</c:v>
                </c:pt>
                <c:pt idx="18">
                  <c:v>2.1800000000000002</c:v>
                </c:pt>
                <c:pt idx="19">
                  <c:v>2.17</c:v>
                </c:pt>
                <c:pt idx="20">
                  <c:v>2.1074586221269755</c:v>
                </c:pt>
                <c:pt idx="21">
                  <c:v>1.9641979907295721</c:v>
                </c:pt>
                <c:pt idx="22">
                  <c:v>1.7820513863281342</c:v>
                </c:pt>
                <c:pt idx="23">
                  <c:v>1.7116620439634891</c:v>
                </c:pt>
                <c:pt idx="24">
                  <c:v>1.7017868348298413</c:v>
                </c:pt>
                <c:pt idx="25">
                  <c:v>1.6608371003004001</c:v>
                </c:pt>
                <c:pt idx="26">
                  <c:v>1.5575224195410455</c:v>
                </c:pt>
                <c:pt idx="27">
                  <c:v>1.4929891161409183</c:v>
                </c:pt>
                <c:pt idx="28">
                  <c:v>1.4656917697056904</c:v>
                </c:pt>
                <c:pt idx="29">
                  <c:v>1.4538317378897734</c:v>
                </c:pt>
                <c:pt idx="30">
                  <c:v>1.4353152943046412</c:v>
                </c:pt>
                <c:pt idx="31">
                  <c:v>1.4032272865069777</c:v>
                </c:pt>
                <c:pt idx="32">
                  <c:v>1.3947320439401256</c:v>
                </c:pt>
                <c:pt idx="33">
                  <c:v>1.39</c:v>
                </c:pt>
                <c:pt idx="34">
                  <c:v>1.3234259828944919</c:v>
                </c:pt>
                <c:pt idx="35">
                  <c:v>1.05</c:v>
                </c:pt>
                <c:pt idx="36">
                  <c:v>0.61502521611084848</c:v>
                </c:pt>
                <c:pt idx="37">
                  <c:v>0.2738488981063496</c:v>
                </c:pt>
              </c:numCache>
              <c:extLst/>
            </c:numRef>
          </c:val>
          <c:extLst>
            <c:ext xmlns:c16="http://schemas.microsoft.com/office/drawing/2014/chart" uri="{C3380CC4-5D6E-409C-BE32-E72D297353CC}">
              <c16:uniqueId val="{00000000-A229-48FF-A4BF-0CCB648EB9CF}"/>
            </c:ext>
          </c:extLst>
        </c:ser>
        <c:dLbls>
          <c:showLegendKey val="0"/>
          <c:showVal val="0"/>
          <c:showCatName val="0"/>
          <c:showSerName val="0"/>
          <c:showPercent val="0"/>
          <c:showBubbleSize val="0"/>
        </c:dLbls>
        <c:gapWidth val="219"/>
        <c:axId val="1899665999"/>
        <c:axId val="417686607"/>
      </c:barChart>
      <c:lineChart>
        <c:grouping val="standard"/>
        <c:varyColors val="0"/>
        <c:ser>
          <c:idx val="0"/>
          <c:order val="0"/>
          <c:tx>
            <c:strRef>
              <c:f>'Figur 2.1f'!$B$6</c:f>
              <c:strCache>
                <c:ptCount val="1"/>
                <c:pt idx="0">
                  <c:v>2012</c:v>
                </c:pt>
              </c:strCache>
            </c:strRef>
          </c:tx>
          <c:spPr>
            <a:ln w="28575" cap="rnd">
              <a:noFill/>
              <a:round/>
            </a:ln>
            <a:effectLst/>
          </c:spPr>
          <c:marker>
            <c:symbol val="circle"/>
            <c:size val="8"/>
            <c:spPr>
              <a:solidFill>
                <a:schemeClr val="tx1"/>
              </a:solidFill>
              <a:ln w="9525">
                <a:noFill/>
              </a:ln>
              <a:effectLst/>
            </c:spPr>
          </c:marker>
          <c:cat>
            <c:strRef>
              <c:f>('Figur 2.1f'!$A$7:$A$41,'Figur 2.1f'!$A$43,'Figur 2.1f'!$A$47,'Figur 2.1f'!$A$51)</c:f>
              <c:strCache>
                <c:ptCount val="38"/>
                <c:pt idx="0">
                  <c:v>Israel</c:v>
                </c:pt>
                <c:pt idx="1">
                  <c:v>Sør-Korea</c:v>
                </c:pt>
                <c:pt idx="2">
                  <c:v>Taiwan</c:v>
                </c:pt>
                <c:pt idx="3">
                  <c:v>USA</c:v>
                </c:pt>
                <c:pt idx="4">
                  <c:v>Sverige</c:v>
                </c:pt>
                <c:pt idx="5">
                  <c:v>Japan</c:v>
                </c:pt>
                <c:pt idx="6">
                  <c:v>Belgia</c:v>
                </c:pt>
                <c:pt idx="7">
                  <c:v>Sveits (2021)</c:v>
                </c:pt>
                <c:pt idx="8">
                  <c:v>Østerrike</c:v>
                </c:pt>
                <c:pt idx="9">
                  <c:v>Tyskland</c:v>
                </c:pt>
                <c:pt idx="10">
                  <c:v>Finland</c:v>
                </c:pt>
                <c:pt idx="11">
                  <c:v>Storbritannia (2021)</c:v>
                </c:pt>
                <c:pt idx="12">
                  <c:v>Danmark</c:v>
                </c:pt>
                <c:pt idx="13">
                  <c:v>OECD</c:v>
                </c:pt>
                <c:pt idx="14">
                  <c:v>Island (2013)</c:v>
                </c:pt>
                <c:pt idx="15">
                  <c:v>Kina</c:v>
                </c:pt>
                <c:pt idx="16">
                  <c:v>EU 27</c:v>
                </c:pt>
                <c:pt idx="17">
                  <c:v>Frankrike</c:v>
                </c:pt>
                <c:pt idx="18">
                  <c:v>Nederland</c:v>
                </c:pt>
                <c:pt idx="19">
                  <c:v>Irland</c:v>
                </c:pt>
                <c:pt idx="20">
                  <c:v>Slovenia</c:v>
                </c:pt>
                <c:pt idx="21">
                  <c:v>Tsjekkia</c:v>
                </c:pt>
                <c:pt idx="22">
                  <c:v>Estland</c:v>
                </c:pt>
                <c:pt idx="23">
                  <c:v>Canada</c:v>
                </c:pt>
                <c:pt idx="24">
                  <c:v>Portugal</c:v>
                </c:pt>
                <c:pt idx="25">
                  <c:v>Australia (2021)</c:v>
                </c:pt>
                <c:pt idx="26">
                  <c:v>Norge</c:v>
                </c:pt>
                <c:pt idx="27">
                  <c:v>Hellas</c:v>
                </c:pt>
                <c:pt idx="28">
                  <c:v>New Zealand (2011, 2021)</c:v>
                </c:pt>
                <c:pt idx="29">
                  <c:v>Polen</c:v>
                </c:pt>
                <c:pt idx="30">
                  <c:v>Spania</c:v>
                </c:pt>
                <c:pt idx="31">
                  <c:v>Kroatia</c:v>
                </c:pt>
                <c:pt idx="32">
                  <c:v>Ungarn</c:v>
                </c:pt>
                <c:pt idx="33">
                  <c:v>Italia</c:v>
                </c:pt>
                <c:pt idx="34">
                  <c:v>Tyrkia</c:v>
                </c:pt>
                <c:pt idx="35">
                  <c:v>Luxemburg</c:v>
                </c:pt>
                <c:pt idx="36">
                  <c:v>Sør-Afrika (2021)</c:v>
                </c:pt>
                <c:pt idx="37">
                  <c:v>Costa Rica (2014, 2021)</c:v>
                </c:pt>
              </c:strCache>
              <c:extLst/>
            </c:strRef>
          </c:cat>
          <c:val>
            <c:numRef>
              <c:f>('Figur 2.1f'!$B$7:$B$41,'Figur 2.1f'!$B$43,'Figur 2.1f'!$B$47,'Figur 2.1f'!$B$51)</c:f>
              <c:numCache>
                <c:formatCode>0.00</c:formatCode>
                <c:ptCount val="38"/>
                <c:pt idx="0">
                  <c:v>4.0706291866716953</c:v>
                </c:pt>
                <c:pt idx="1">
                  <c:v>3.8504046040466031</c:v>
                </c:pt>
                <c:pt idx="2">
                  <c:v>2.9568330606252382</c:v>
                </c:pt>
                <c:pt idx="3">
                  <c:v>2.6727254941408161</c:v>
                </c:pt>
                <c:pt idx="4">
                  <c:v>3.23</c:v>
                </c:pt>
                <c:pt idx="5">
                  <c:v>3.17</c:v>
                </c:pt>
                <c:pt idx="6">
                  <c:v>2.2799999999999998</c:v>
                </c:pt>
                <c:pt idx="7">
                  <c:v>2.87</c:v>
                </c:pt>
                <c:pt idx="8">
                  <c:v>2.91</c:v>
                </c:pt>
                <c:pt idx="9">
                  <c:v>2.88</c:v>
                </c:pt>
                <c:pt idx="10">
                  <c:v>3.4</c:v>
                </c:pt>
                <c:pt idx="11">
                  <c:v>1.58</c:v>
                </c:pt>
                <c:pt idx="12">
                  <c:v>2.98</c:v>
                </c:pt>
                <c:pt idx="13">
                  <c:v>2.2999999999999998</c:v>
                </c:pt>
                <c:pt idx="14">
                  <c:v>1.69</c:v>
                </c:pt>
                <c:pt idx="15">
                  <c:v>1.91</c:v>
                </c:pt>
                <c:pt idx="16">
                  <c:v>1.96</c:v>
                </c:pt>
                <c:pt idx="17">
                  <c:v>2.23</c:v>
                </c:pt>
                <c:pt idx="18">
                  <c:v>1.92</c:v>
                </c:pt>
                <c:pt idx="19">
                  <c:v>1.56</c:v>
                </c:pt>
                <c:pt idx="20">
                  <c:v>2.56</c:v>
                </c:pt>
                <c:pt idx="21">
                  <c:v>1.77</c:v>
                </c:pt>
                <c:pt idx="22">
                  <c:v>2.12</c:v>
                </c:pt>
                <c:pt idx="23">
                  <c:v>1.77</c:v>
                </c:pt>
                <c:pt idx="24">
                  <c:v>1.38</c:v>
                </c:pt>
                <c:pt idx="25">
                  <c:v>2.11</c:v>
                </c:pt>
                <c:pt idx="26">
                  <c:v>1.61</c:v>
                </c:pt>
                <c:pt idx="27">
                  <c:v>0.71</c:v>
                </c:pt>
                <c:pt idx="28">
                  <c:v>1.23</c:v>
                </c:pt>
                <c:pt idx="29">
                  <c:v>0.89</c:v>
                </c:pt>
                <c:pt idx="30">
                  <c:v>1.3</c:v>
                </c:pt>
                <c:pt idx="31">
                  <c:v>0.74</c:v>
                </c:pt>
                <c:pt idx="32">
                  <c:v>1.25</c:v>
                </c:pt>
                <c:pt idx="33">
                  <c:v>1.26</c:v>
                </c:pt>
                <c:pt idx="34">
                  <c:v>0.83</c:v>
                </c:pt>
                <c:pt idx="35">
                  <c:v>1.21</c:v>
                </c:pt>
                <c:pt idx="36">
                  <c:v>0.67</c:v>
                </c:pt>
                <c:pt idx="37">
                  <c:v>0.56000000000000005</c:v>
                </c:pt>
              </c:numCache>
              <c:extLst/>
            </c:numRef>
          </c:val>
          <c:smooth val="0"/>
          <c:extLst>
            <c:ext xmlns:c16="http://schemas.microsoft.com/office/drawing/2014/chart" uri="{C3380CC4-5D6E-409C-BE32-E72D297353CC}">
              <c16:uniqueId val="{00000001-A229-48FF-A4BF-0CCB648EB9CF}"/>
            </c:ext>
          </c:extLst>
        </c:ser>
        <c:dLbls>
          <c:showLegendKey val="0"/>
          <c:showVal val="0"/>
          <c:showCatName val="0"/>
          <c:showSerName val="0"/>
          <c:showPercent val="0"/>
          <c:showBubbleSize val="0"/>
        </c:dLbls>
        <c:marker val="1"/>
        <c:smooth val="0"/>
        <c:axId val="2143997072"/>
        <c:axId val="2143997552"/>
      </c:lineChart>
      <c:catAx>
        <c:axId val="1899665999"/>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FoU-andel av BNP</a:t>
                </a:r>
              </a:p>
            </c:rich>
          </c:tx>
          <c:layout>
            <c:manualLayout>
              <c:xMode val="edge"/>
              <c:yMode val="edge"/>
              <c:x val="5.2817757886185788E-5"/>
              <c:y val="9.1168654106443044E-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417686607"/>
        <c:crosses val="autoZero"/>
        <c:auto val="1"/>
        <c:lblAlgn val="ctr"/>
        <c:lblOffset val="100"/>
        <c:noMultiLvlLbl val="0"/>
      </c:catAx>
      <c:valAx>
        <c:axId val="417686607"/>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1899665999"/>
        <c:crosses val="autoZero"/>
        <c:crossBetween val="between"/>
      </c:valAx>
      <c:valAx>
        <c:axId val="2143997552"/>
        <c:scaling>
          <c:orientation val="minMax"/>
          <c:max val="7"/>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2143997072"/>
        <c:crosses val="max"/>
        <c:crossBetween val="between"/>
      </c:valAx>
      <c:catAx>
        <c:axId val="2143997072"/>
        <c:scaling>
          <c:orientation val="minMax"/>
        </c:scaling>
        <c:delete val="1"/>
        <c:axPos val="b"/>
        <c:numFmt formatCode="General" sourceLinked="1"/>
        <c:majorTickMark val="out"/>
        <c:minorTickMark val="none"/>
        <c:tickLblPos val="nextTo"/>
        <c:crossAx val="2143997552"/>
        <c:crosses val="autoZero"/>
        <c:auto val="1"/>
        <c:lblAlgn val="ctr"/>
        <c:lblOffset val="100"/>
        <c:noMultiLvlLbl val="0"/>
      </c:catAx>
      <c:spPr>
        <a:noFill/>
        <a:ln>
          <a:noFill/>
        </a:ln>
        <a:effectLst/>
      </c:spPr>
    </c:plotArea>
    <c:legend>
      <c:legendPos val="r"/>
      <c:layout>
        <c:manualLayout>
          <c:xMode val="edge"/>
          <c:yMode val="edge"/>
          <c:x val="0.62684649473163667"/>
          <c:y val="0.2409311802484661"/>
          <c:w val="0.16430767773542679"/>
          <c:h val="5.939328855340509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7557858361746"/>
          <c:y val="2.0099858280201818E-2"/>
          <c:w val="0.31866901915147167"/>
          <c:h val="0.93456339538178701"/>
        </c:manualLayout>
      </c:layout>
      <c:barChart>
        <c:barDir val="bar"/>
        <c:grouping val="clustered"/>
        <c:varyColors val="0"/>
        <c:ser>
          <c:idx val="0"/>
          <c:order val="0"/>
          <c:spPr>
            <a:solidFill>
              <a:schemeClr val="accent1"/>
            </a:solidFill>
            <a:ln>
              <a:noFill/>
            </a:ln>
            <a:effectLst/>
          </c:spPr>
          <c:invertIfNegative val="0"/>
          <c:dPt>
            <c:idx val="18"/>
            <c:invertIfNegative val="0"/>
            <c:bubble3D val="0"/>
            <c:spPr>
              <a:solidFill>
                <a:schemeClr val="accent1"/>
              </a:solidFill>
              <a:ln>
                <a:noFill/>
              </a:ln>
              <a:effectLst/>
            </c:spPr>
            <c:extLst>
              <c:ext xmlns:c16="http://schemas.microsoft.com/office/drawing/2014/chart" uri="{C3380CC4-5D6E-409C-BE32-E72D297353CC}">
                <c16:uniqueId val="{00000001-3EBD-4310-ADFD-CD42362EA3F9}"/>
              </c:ext>
            </c:extLst>
          </c:dPt>
          <c:dPt>
            <c:idx val="21"/>
            <c:invertIfNegative val="0"/>
            <c:bubble3D val="0"/>
            <c:spPr>
              <a:solidFill>
                <a:schemeClr val="accent1"/>
              </a:solidFill>
              <a:ln>
                <a:noFill/>
              </a:ln>
              <a:effectLst/>
            </c:spPr>
            <c:extLst>
              <c:ext xmlns:c16="http://schemas.microsoft.com/office/drawing/2014/chart" uri="{C3380CC4-5D6E-409C-BE32-E72D297353CC}">
                <c16:uniqueId val="{00000003-3EBD-4310-ADFD-CD42362EA3F9}"/>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05-3EBD-4310-ADFD-CD42362EA3F9}"/>
              </c:ext>
            </c:extLst>
          </c:dPt>
          <c:dPt>
            <c:idx val="26"/>
            <c:invertIfNegative val="0"/>
            <c:bubble3D val="0"/>
            <c:spPr>
              <a:solidFill>
                <a:schemeClr val="accent1"/>
              </a:solidFill>
              <a:ln>
                <a:noFill/>
              </a:ln>
              <a:effectLst/>
            </c:spPr>
            <c:extLst>
              <c:ext xmlns:c16="http://schemas.microsoft.com/office/drawing/2014/chart" uri="{C3380CC4-5D6E-409C-BE32-E72D297353CC}">
                <c16:uniqueId val="{00000007-3EBD-4310-ADFD-CD42362EA3F9}"/>
              </c:ext>
            </c:extLst>
          </c:dPt>
          <c:dPt>
            <c:idx val="30"/>
            <c:invertIfNegative val="0"/>
            <c:bubble3D val="0"/>
            <c:spPr>
              <a:solidFill>
                <a:srgbClr val="FF0000"/>
              </a:solidFill>
              <a:ln>
                <a:noFill/>
              </a:ln>
              <a:effectLst/>
            </c:spPr>
            <c:extLst>
              <c:ext xmlns:c16="http://schemas.microsoft.com/office/drawing/2014/chart" uri="{C3380CC4-5D6E-409C-BE32-E72D297353CC}">
                <c16:uniqueId val="{00000009-3EBD-4310-ADFD-CD42362EA3F9}"/>
              </c:ext>
            </c:extLst>
          </c:dPt>
          <c:cat>
            <c:strRef>
              <c:f>Innbygger!$A$3:$A$44</c:f>
              <c:strCache>
                <c:ptCount val="42"/>
                <c:pt idx="0">
                  <c:v>Sør-Afrika (2021)</c:v>
                </c:pt>
                <c:pt idx="1">
                  <c:v>Argentina</c:v>
                </c:pt>
                <c:pt idx="2">
                  <c:v>Romania</c:v>
                </c:pt>
                <c:pt idx="3">
                  <c:v>Bulgaria</c:v>
                </c:pt>
                <c:pt idx="4">
                  <c:v>Latvia</c:v>
                </c:pt>
                <c:pt idx="5">
                  <c:v>Slovakia</c:v>
                </c:pt>
                <c:pt idx="6">
                  <c:v>Tyrkia</c:v>
                </c:pt>
                <c:pt idx="7">
                  <c:v>Litauen</c:v>
                </c:pt>
                <c:pt idx="8">
                  <c:v>Hellas</c:v>
                </c:pt>
                <c:pt idx="9">
                  <c:v>Kina</c:v>
                </c:pt>
                <c:pt idx="10">
                  <c:v>Kroatia</c:v>
                </c:pt>
                <c:pt idx="11">
                  <c:v>Ungarn</c:v>
                </c:pt>
                <c:pt idx="12">
                  <c:v>Polen</c:v>
                </c:pt>
                <c:pt idx="13">
                  <c:v>Spania</c:v>
                </c:pt>
                <c:pt idx="14">
                  <c:v>New Zealand (2021)</c:v>
                </c:pt>
                <c:pt idx="15">
                  <c:v>Italia</c:v>
                </c:pt>
                <c:pt idx="16">
                  <c:v>Portugal</c:v>
                </c:pt>
                <c:pt idx="17">
                  <c:v>Estland</c:v>
                </c:pt>
                <c:pt idx="18">
                  <c:v>Tsjekkia</c:v>
                </c:pt>
                <c:pt idx="19">
                  <c:v>Canada</c:v>
                </c:pt>
                <c:pt idx="20">
                  <c:v>Slovenia</c:v>
                </c:pt>
                <c:pt idx="21">
                  <c:v>EU 27</c:v>
                </c:pt>
                <c:pt idx="22">
                  <c:v>Frankrike</c:v>
                </c:pt>
                <c:pt idx="23">
                  <c:v>Irland</c:v>
                </c:pt>
                <c:pt idx="24">
                  <c:v>Luxemburg</c:v>
                </c:pt>
                <c:pt idx="25">
                  <c:v>Totalt OECD</c:v>
                </c:pt>
                <c:pt idx="26">
                  <c:v>Storbritannia (2021)</c:v>
                </c:pt>
                <c:pt idx="27">
                  <c:v>Japan</c:v>
                </c:pt>
                <c:pt idx="28">
                  <c:v>Nederland</c:v>
                </c:pt>
                <c:pt idx="29">
                  <c:v>Finland</c:v>
                </c:pt>
                <c:pt idx="30">
                  <c:v>Norge</c:v>
                </c:pt>
                <c:pt idx="31">
                  <c:v>Island</c:v>
                </c:pt>
                <c:pt idx="32">
                  <c:v>Tyskland</c:v>
                </c:pt>
                <c:pt idx="33">
                  <c:v>Danmark</c:v>
                </c:pt>
                <c:pt idx="34">
                  <c:v>Østerrike</c:v>
                </c:pt>
                <c:pt idx="35">
                  <c:v>Sverige</c:v>
                </c:pt>
                <c:pt idx="36">
                  <c:v>Belgia</c:v>
                </c:pt>
                <c:pt idx="37">
                  <c:v>Sør-Korea</c:v>
                </c:pt>
                <c:pt idx="38">
                  <c:v>Sveits (2021)</c:v>
                </c:pt>
                <c:pt idx="39">
                  <c:v>Taiwan</c:v>
                </c:pt>
                <c:pt idx="40">
                  <c:v>USA</c:v>
                </c:pt>
                <c:pt idx="41">
                  <c:v>Israel</c:v>
                </c:pt>
              </c:strCache>
            </c:strRef>
          </c:cat>
          <c:val>
            <c:numRef>
              <c:f>Innbygger!$B$3:$B$44</c:f>
              <c:numCache>
                <c:formatCode>_-* #\ ##0_-;\-* #\ ##0_-;_-* "-"??_-;_-@_-</c:formatCode>
                <c:ptCount val="42"/>
                <c:pt idx="0">
                  <c:v>88.056170479140164</c:v>
                </c:pt>
                <c:pt idx="1">
                  <c:v>159.55198934848198</c:v>
                </c:pt>
                <c:pt idx="2">
                  <c:v>197.1410948973483</c:v>
                </c:pt>
                <c:pt idx="3">
                  <c:v>267.51788358176077</c:v>
                </c:pt>
                <c:pt idx="4">
                  <c:v>312.23441172537389</c:v>
                </c:pt>
                <c:pt idx="5">
                  <c:v>397.9226132590432</c:v>
                </c:pt>
                <c:pt idx="6">
                  <c:v>507.60153129136552</c:v>
                </c:pt>
                <c:pt idx="7">
                  <c:v>522.31175498862353</c:v>
                </c:pt>
                <c:pt idx="8">
                  <c:v>572.77762353481012</c:v>
                </c:pt>
                <c:pt idx="9">
                  <c:v>575.07462235447315</c:v>
                </c:pt>
                <c:pt idx="10">
                  <c:v>587.11281864549687</c:v>
                </c:pt>
                <c:pt idx="11">
                  <c:v>605.24068154394297</c:v>
                </c:pt>
                <c:pt idx="12">
                  <c:v>661.18794253777412</c:v>
                </c:pt>
                <c:pt idx="13">
                  <c:v>698.36202782563089</c:v>
                </c:pt>
                <c:pt idx="14">
                  <c:v>706.04476509991184</c:v>
                </c:pt>
                <c:pt idx="15">
                  <c:v>737.22934140182088</c:v>
                </c:pt>
                <c:pt idx="16">
                  <c:v>765.17346819540842</c:v>
                </c:pt>
                <c:pt idx="17">
                  <c:v>865.27836395883776</c:v>
                </c:pt>
                <c:pt idx="18">
                  <c:v>1014.0290618267364</c:v>
                </c:pt>
                <c:pt idx="19">
                  <c:v>1061.9417802910586</c:v>
                </c:pt>
                <c:pt idx="20">
                  <c:v>1082.4853725162368</c:v>
                </c:pt>
                <c:pt idx="21">
                  <c:v>1207.8509577635089</c:v>
                </c:pt>
                <c:pt idx="22">
                  <c:v>1243.9700771460973</c:v>
                </c:pt>
                <c:pt idx="23">
                  <c:v>1291.3726172785407</c:v>
                </c:pt>
                <c:pt idx="24">
                  <c:v>1425.4451574968107</c:v>
                </c:pt>
                <c:pt idx="25">
                  <c:v>1526.8845618551131</c:v>
                </c:pt>
                <c:pt idx="26">
                  <c:v>1530.885404948091</c:v>
                </c:pt>
                <c:pt idx="27">
                  <c:v>1606.8400912195248</c:v>
                </c:pt>
                <c:pt idx="28">
                  <c:v>1711.6432370469186</c:v>
                </c:pt>
                <c:pt idx="29">
                  <c:v>1855.6043121024134</c:v>
                </c:pt>
                <c:pt idx="30">
                  <c:v>1935.3108646709102</c:v>
                </c:pt>
                <c:pt idx="31">
                  <c:v>1972.0022675388202</c:v>
                </c:pt>
                <c:pt idx="32">
                  <c:v>2086.652994444069</c:v>
                </c:pt>
                <c:pt idx="33">
                  <c:v>2252.1298706376192</c:v>
                </c:pt>
                <c:pt idx="34">
                  <c:v>2268.7987345259639</c:v>
                </c:pt>
                <c:pt idx="35">
                  <c:v>2320.5966263343389</c:v>
                </c:pt>
                <c:pt idx="36">
                  <c:v>2326.1975468463465</c:v>
                </c:pt>
                <c:pt idx="37">
                  <c:v>2692.2446439261162</c:v>
                </c:pt>
                <c:pt idx="38">
                  <c:v>2698.1690676654139</c:v>
                </c:pt>
                <c:pt idx="39">
                  <c:v>2741.5775984016855</c:v>
                </c:pt>
                <c:pt idx="40">
                  <c:v>2767.7804825402918</c:v>
                </c:pt>
                <c:pt idx="41">
                  <c:v>3140.1979145148225</c:v>
                </c:pt>
              </c:numCache>
            </c:numRef>
          </c:val>
          <c:extLst>
            <c:ext xmlns:c16="http://schemas.microsoft.com/office/drawing/2014/chart" uri="{C3380CC4-5D6E-409C-BE32-E72D297353CC}">
              <c16:uniqueId val="{0000000A-3EBD-4310-ADFD-CD42362EA3F9}"/>
            </c:ext>
          </c:extLst>
        </c:ser>
        <c:dLbls>
          <c:showLegendKey val="0"/>
          <c:showVal val="0"/>
          <c:showCatName val="0"/>
          <c:showSerName val="0"/>
          <c:showPercent val="0"/>
          <c:showBubbleSize val="0"/>
        </c:dLbls>
        <c:gapWidth val="182"/>
        <c:axId val="419106351"/>
        <c:axId val="502203663"/>
      </c:barChart>
      <c:catAx>
        <c:axId val="4191063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502203663"/>
        <c:crosses val="autoZero"/>
        <c:auto val="1"/>
        <c:lblAlgn val="ctr"/>
        <c:lblOffset val="100"/>
        <c:noMultiLvlLbl val="0"/>
      </c:catAx>
      <c:valAx>
        <c:axId val="50220366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PPP$</a:t>
                </a:r>
              </a:p>
              <a:p>
                <a:pPr>
                  <a:defRPr/>
                </a:pPr>
                <a:endParaRPr lang="en-GB"/>
              </a:p>
            </c:rich>
          </c:tx>
          <c:layout>
            <c:manualLayout>
              <c:xMode val="edge"/>
              <c:yMode val="edge"/>
              <c:x val="0.32977066029279956"/>
              <c:y val="0.8994032605924194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419106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96870792705317"/>
          <c:y val="2.1860885586509407E-2"/>
          <c:w val="0.78714237145227317"/>
          <c:h val="0.93405894287644742"/>
        </c:manualLayout>
      </c:layout>
      <c:barChart>
        <c:barDir val="bar"/>
        <c:grouping val="clustered"/>
        <c:varyColors val="0"/>
        <c:ser>
          <c:idx val="0"/>
          <c:order val="0"/>
          <c:spPr>
            <a:solidFill>
              <a:schemeClr val="accent1"/>
            </a:solidFill>
            <a:ln>
              <a:noFill/>
            </a:ln>
            <a:effectLst/>
          </c:spPr>
          <c:invertIfNegative val="0"/>
          <c:dPt>
            <c:idx val="30"/>
            <c:invertIfNegative val="0"/>
            <c:bubble3D val="0"/>
            <c:spPr>
              <a:solidFill>
                <a:srgbClr val="FF0000"/>
              </a:solidFill>
              <a:ln>
                <a:noFill/>
              </a:ln>
              <a:effectLst/>
            </c:spPr>
            <c:extLst>
              <c:ext xmlns:c16="http://schemas.microsoft.com/office/drawing/2014/chart" uri="{C3380CC4-5D6E-409C-BE32-E72D297353CC}">
                <c16:uniqueId val="{00000001-9CCD-494B-A0D5-6E3919E272DB}"/>
              </c:ext>
            </c:extLst>
          </c:dPt>
          <c:cat>
            <c:strRef>
              <c:f>'Ny fig 2.2c'!$A$3:$A$35</c:f>
              <c:strCache>
                <c:ptCount val="33"/>
                <c:pt idx="0">
                  <c:v>Romania </c:v>
                </c:pt>
                <c:pt idx="1">
                  <c:v>Bulgaria </c:v>
                </c:pt>
                <c:pt idx="2">
                  <c:v>Tyrkia</c:v>
                </c:pt>
                <c:pt idx="3">
                  <c:v>Ungarn </c:v>
                </c:pt>
                <c:pt idx="4">
                  <c:v>Latvia </c:v>
                </c:pt>
                <c:pt idx="5">
                  <c:v>Slovakia </c:v>
                </c:pt>
                <c:pt idx="6">
                  <c:v>Portugal </c:v>
                </c:pt>
                <c:pt idx="7">
                  <c:v>Polen </c:v>
                </c:pt>
                <c:pt idx="8">
                  <c:v>Litauen </c:v>
                </c:pt>
                <c:pt idx="9">
                  <c:v>Hellas </c:v>
                </c:pt>
                <c:pt idx="10">
                  <c:v>Kroatia </c:v>
                </c:pt>
                <c:pt idx="11">
                  <c:v>Tsjekkia</c:v>
                </c:pt>
                <c:pt idx="12">
                  <c:v>Spania </c:v>
                </c:pt>
                <c:pt idx="13">
                  <c:v>Slovenia </c:v>
                </c:pt>
                <c:pt idx="14">
                  <c:v>Irland </c:v>
                </c:pt>
                <c:pt idx="15">
                  <c:v>Italia </c:v>
                </c:pt>
                <c:pt idx="16">
                  <c:v>Estland </c:v>
                </c:pt>
                <c:pt idx="17">
                  <c:v>Frankrike </c:v>
                </c:pt>
                <c:pt idx="18">
                  <c:v>EU 27 </c:v>
                </c:pt>
                <c:pt idx="19">
                  <c:v>Belgia </c:v>
                </c:pt>
                <c:pt idx="20">
                  <c:v>Sverige </c:v>
                </c:pt>
                <c:pt idx="21">
                  <c:v>Sør-Korea</c:v>
                </c:pt>
                <c:pt idx="22">
                  <c:v>Finland </c:v>
                </c:pt>
                <c:pt idx="23">
                  <c:v>Østerrike</c:v>
                </c:pt>
                <c:pt idx="24">
                  <c:v>Japan</c:v>
                </c:pt>
                <c:pt idx="25">
                  <c:v>Nederland</c:v>
                </c:pt>
                <c:pt idx="26">
                  <c:v>Tyskland</c:v>
                </c:pt>
                <c:pt idx="27">
                  <c:v>Danmark</c:v>
                </c:pt>
                <c:pt idx="28">
                  <c:v>USA</c:v>
                </c:pt>
                <c:pt idx="29">
                  <c:v>Luxemburg</c:v>
                </c:pt>
                <c:pt idx="30">
                  <c:v>Norge</c:v>
                </c:pt>
                <c:pt idx="31">
                  <c:v>Island</c:v>
                </c:pt>
                <c:pt idx="32">
                  <c:v>Sveits </c:v>
                </c:pt>
              </c:strCache>
            </c:strRef>
          </c:cat>
          <c:val>
            <c:numRef>
              <c:f>'Ny fig 2.2c'!$B$3:$B$35</c:f>
              <c:numCache>
                <c:formatCode>0</c:formatCode>
                <c:ptCount val="33"/>
                <c:pt idx="0">
                  <c:v>21.251644780868215</c:v>
                </c:pt>
                <c:pt idx="1">
                  <c:v>33.014663198402125</c:v>
                </c:pt>
                <c:pt idx="2">
                  <c:v>34.623162928064133</c:v>
                </c:pt>
                <c:pt idx="3">
                  <c:v>47.634380142963344</c:v>
                </c:pt>
                <c:pt idx="4">
                  <c:v>62.694986760830766</c:v>
                </c:pt>
                <c:pt idx="5">
                  <c:v>72.938307464161326</c:v>
                </c:pt>
                <c:pt idx="6">
                  <c:v>77.900336832415931</c:v>
                </c:pt>
                <c:pt idx="7">
                  <c:v>90.680704258862718</c:v>
                </c:pt>
                <c:pt idx="8">
                  <c:v>96.960301849265477</c:v>
                </c:pt>
                <c:pt idx="9">
                  <c:v>120.5151125169706</c:v>
                </c:pt>
                <c:pt idx="10">
                  <c:v>128.47737569066427</c:v>
                </c:pt>
                <c:pt idx="11">
                  <c:v>148.49845866417562</c:v>
                </c:pt>
                <c:pt idx="12">
                  <c:v>183.70760706474942</c:v>
                </c:pt>
                <c:pt idx="13">
                  <c:v>189.86630395966213</c:v>
                </c:pt>
                <c:pt idx="14">
                  <c:v>210.0752535334359</c:v>
                </c:pt>
                <c:pt idx="15">
                  <c:v>226.50452352589318</c:v>
                </c:pt>
                <c:pt idx="16">
                  <c:v>249.92941861966847</c:v>
                </c:pt>
                <c:pt idx="17">
                  <c:v>266.79335125029212</c:v>
                </c:pt>
                <c:pt idx="18">
                  <c:v>275.57071532715122</c:v>
                </c:pt>
                <c:pt idx="19">
                  <c:v>319.38193493150686</c:v>
                </c:pt>
                <c:pt idx="20">
                  <c:v>387.09308505590036</c:v>
                </c:pt>
                <c:pt idx="21">
                  <c:v>419.78983923078414</c:v>
                </c:pt>
                <c:pt idx="22">
                  <c:v>423.19494682286893</c:v>
                </c:pt>
                <c:pt idx="23">
                  <c:v>457.05182760358542</c:v>
                </c:pt>
                <c:pt idx="24">
                  <c:v>501.06734913793105</c:v>
                </c:pt>
                <c:pt idx="25">
                  <c:v>508.56602718272836</c:v>
                </c:pt>
                <c:pt idx="26">
                  <c:v>528.31692598946938</c:v>
                </c:pt>
                <c:pt idx="27">
                  <c:v>554.85726379952598</c:v>
                </c:pt>
                <c:pt idx="28">
                  <c:v>557.82367962578462</c:v>
                </c:pt>
                <c:pt idx="29">
                  <c:v>652.02807362382623</c:v>
                </c:pt>
                <c:pt idx="30">
                  <c:v>670.10393359797899</c:v>
                </c:pt>
                <c:pt idx="31">
                  <c:v>767.35968379446649</c:v>
                </c:pt>
                <c:pt idx="32">
                  <c:v>918.85178774554845</c:v>
                </c:pt>
              </c:numCache>
            </c:numRef>
          </c:val>
          <c:extLst>
            <c:ext xmlns:c16="http://schemas.microsoft.com/office/drawing/2014/chart" uri="{C3380CC4-5D6E-409C-BE32-E72D297353CC}">
              <c16:uniqueId val="{00000000-9CCD-494B-A0D5-6E3919E272DB}"/>
            </c:ext>
          </c:extLst>
        </c:ser>
        <c:dLbls>
          <c:showLegendKey val="0"/>
          <c:showVal val="0"/>
          <c:showCatName val="0"/>
          <c:showSerName val="0"/>
          <c:showPercent val="0"/>
          <c:showBubbleSize val="0"/>
        </c:dLbls>
        <c:gapWidth val="182"/>
        <c:axId val="1059914400"/>
        <c:axId val="1059914880"/>
      </c:barChart>
      <c:catAx>
        <c:axId val="1059914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1059914880"/>
        <c:crosses val="autoZero"/>
        <c:auto val="1"/>
        <c:lblAlgn val="ctr"/>
        <c:lblOffset val="100"/>
        <c:noMultiLvlLbl val="0"/>
      </c:catAx>
      <c:valAx>
        <c:axId val="1059914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PPP$</a:t>
                </a:r>
              </a:p>
            </c:rich>
          </c:tx>
          <c:layout>
            <c:manualLayout>
              <c:xMode val="edge"/>
              <c:yMode val="edge"/>
              <c:x val="0.50500844163509107"/>
              <c:y val="0.916774932295985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crossAx val="10599144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91774126060329"/>
          <c:y val="0"/>
          <c:w val="0.4420997375328084"/>
          <c:h val="0.9888771780181164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D5-4D07-B659-D53EDC2554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D5-4D07-B659-D53EDC2554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D5-4D07-B659-D53EDC2554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3D5-4D07-B659-D53EDC25545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3D5-4D07-B659-D53EDC25545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3D5-4D07-B659-D53EDC25545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3D5-4D07-B659-D53EDC25545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3D5-4D07-B659-D53EDC25545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3D5-4D07-B659-D53EDC25545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3D5-4D07-B659-D53EDC25545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3D5-4D07-B659-D53EDC25545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3D5-4D07-B659-D53EDC25545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3D5-4D07-B659-D53EDC25545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83D5-4D07-B659-D53EDC25545F}"/>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83D5-4D07-B659-D53EDC25545F}"/>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83D5-4D07-B659-D53EDC25545F}"/>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83D5-4D07-B659-D53EDC25545F}"/>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83D5-4D07-B659-D53EDC25545F}"/>
              </c:ext>
            </c:extLst>
          </c:dPt>
          <c:cat>
            <c:strRef>
              <c:f>[1]Forskerårsverk!$O$2:$O$19</c:f>
              <c:strCache>
                <c:ptCount val="18"/>
                <c:pt idx="0">
                  <c:v>Kina</c:v>
                </c:pt>
                <c:pt idx="1">
                  <c:v>USA (2021)</c:v>
                </c:pt>
                <c:pt idx="2">
                  <c:v>Japan</c:v>
                </c:pt>
                <c:pt idx="3">
                  <c:v>Sør-Korea</c:v>
                </c:pt>
                <c:pt idx="4">
                  <c:v>Tyskland</c:v>
                </c:pt>
                <c:pt idx="5">
                  <c:v>Frankrike</c:v>
                </c:pt>
                <c:pt idx="6">
                  <c:v>Baromterlandene</c:v>
                </c:pt>
                <c:pt idx="7">
                  <c:v>Tyrkia</c:v>
                </c:pt>
                <c:pt idx="8">
                  <c:v>Canada (2021)</c:v>
                </c:pt>
                <c:pt idx="9">
                  <c:v>Øvrige land</c:v>
                </c:pt>
                <c:pt idx="10">
                  <c:v>Taiwan</c:v>
                </c:pt>
                <c:pt idx="11">
                  <c:v>Spania</c:v>
                </c:pt>
                <c:pt idx="12">
                  <c:v>Italia</c:v>
                </c:pt>
                <c:pt idx="13">
                  <c:v>Polen</c:v>
                </c:pt>
                <c:pt idx="14">
                  <c:v>Belgia</c:v>
                </c:pt>
                <c:pt idx="15">
                  <c:v>Portugal</c:v>
                </c:pt>
                <c:pt idx="16">
                  <c:v>Argentina</c:v>
                </c:pt>
                <c:pt idx="17">
                  <c:v>Sveits (2021)</c:v>
                </c:pt>
              </c:strCache>
            </c:strRef>
          </c:cat>
          <c:val>
            <c:numRef>
              <c:f>[1]Forskerårsverk!$P$2:$P$19</c:f>
              <c:numCache>
                <c:formatCode>_-* #\ ##0_-;\-* #\ ##0_-;_-* "-"??_-;_-@_-</c:formatCode>
                <c:ptCount val="18"/>
                <c:pt idx="0">
                  <c:v>2637193.1</c:v>
                </c:pt>
                <c:pt idx="1">
                  <c:v>1639258</c:v>
                </c:pt>
                <c:pt idx="2">
                  <c:v>705551</c:v>
                </c:pt>
                <c:pt idx="3">
                  <c:v>488773.76248298999</c:v>
                </c:pt>
                <c:pt idx="4">
                  <c:v>484823</c:v>
                </c:pt>
                <c:pt idx="5">
                  <c:v>345617</c:v>
                </c:pt>
                <c:pt idx="6">
                  <c:v>288802.09999999998</c:v>
                </c:pt>
                <c:pt idx="7">
                  <c:v>215515</c:v>
                </c:pt>
                <c:pt idx="8">
                  <c:v>207410</c:v>
                </c:pt>
                <c:pt idx="9">
                  <c:v>345028.67</c:v>
                </c:pt>
                <c:pt idx="10">
                  <c:v>171618.08061077999</c:v>
                </c:pt>
                <c:pt idx="11">
                  <c:v>161751</c:v>
                </c:pt>
                <c:pt idx="12">
                  <c:v>160741</c:v>
                </c:pt>
                <c:pt idx="13">
                  <c:v>141242.70000000001</c:v>
                </c:pt>
                <c:pt idx="14">
                  <c:v>80904</c:v>
                </c:pt>
                <c:pt idx="15">
                  <c:v>59160.08423</c:v>
                </c:pt>
                <c:pt idx="16">
                  <c:v>58802.73</c:v>
                </c:pt>
                <c:pt idx="17">
                  <c:v>52222</c:v>
                </c:pt>
              </c:numCache>
            </c:numRef>
          </c:val>
          <c:extLst xmlns:c15="http://schemas.microsoft.com/office/drawing/2012/chart">
            <c:ext xmlns:c16="http://schemas.microsoft.com/office/drawing/2014/chart" uri="{C3380CC4-5D6E-409C-BE32-E72D297353CC}">
              <c16:uniqueId val="{00000024-83D5-4D07-B659-D53EDC25545F}"/>
            </c:ext>
          </c:extLst>
        </c:ser>
        <c:dLbls>
          <c:showLegendKey val="0"/>
          <c:showVal val="0"/>
          <c:showCatName val="0"/>
          <c:showSerName val="0"/>
          <c:showPercent val="0"/>
          <c:showBubbleSize val="0"/>
          <c:showLeaderLines val="1"/>
        </c:dLbls>
        <c:firstSliceAng val="0"/>
        <c:extLst/>
      </c:pieChart>
      <c:spPr>
        <a:noFill/>
        <a:ln>
          <a:noFill/>
        </a:ln>
        <a:effectLst/>
      </c:spPr>
    </c:plotArea>
    <c:legend>
      <c:legendPos val="r"/>
      <c:layout>
        <c:manualLayout>
          <c:xMode val="edge"/>
          <c:yMode val="edge"/>
          <c:x val="0.64103218076001367"/>
          <c:y val="8.6109146198249803E-3"/>
          <c:w val="0.270959531469884"/>
          <c:h val="0.9845373644841157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69E41-715A-43BA-809B-0E6746AE665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0BA6179-08E3-4370-B76B-6E15B86CEF81}">
      <dgm:prSet/>
      <dgm:spPr/>
      <dgm:t>
        <a:bodyPr/>
        <a:lstStyle/>
        <a:p>
          <a:r>
            <a:rPr lang="nn-NO"/>
            <a:t>Krig</a:t>
          </a:r>
          <a:endParaRPr lang="en-US"/>
        </a:p>
      </dgm:t>
    </dgm:pt>
    <dgm:pt modelId="{A106B4DA-C8C8-4D78-94EF-5CEE605C86BF}" type="parTrans" cxnId="{5CBBD0D3-F955-47A2-91FC-5AD41874520A}">
      <dgm:prSet/>
      <dgm:spPr/>
      <dgm:t>
        <a:bodyPr/>
        <a:lstStyle/>
        <a:p>
          <a:endParaRPr lang="en-US"/>
        </a:p>
      </dgm:t>
    </dgm:pt>
    <dgm:pt modelId="{85A26F1A-14BE-4190-B7D9-08A495EF980D}" type="sibTrans" cxnId="{5CBBD0D3-F955-47A2-91FC-5AD41874520A}">
      <dgm:prSet/>
      <dgm:spPr/>
      <dgm:t>
        <a:bodyPr/>
        <a:lstStyle/>
        <a:p>
          <a:endParaRPr lang="en-US"/>
        </a:p>
      </dgm:t>
    </dgm:pt>
    <dgm:pt modelId="{54747154-4517-48B1-A9C5-B5AF8D4214DE}">
      <dgm:prSet/>
      <dgm:spPr/>
      <dgm:t>
        <a:bodyPr/>
        <a:lstStyle/>
        <a:p>
          <a:r>
            <a:rPr lang="nn-NO"/>
            <a:t>Kriser</a:t>
          </a:r>
          <a:endParaRPr lang="en-US"/>
        </a:p>
      </dgm:t>
    </dgm:pt>
    <dgm:pt modelId="{8733C3F9-EAB9-4472-87DF-D4ECDCEFBCD8}" type="parTrans" cxnId="{5A1437E9-868B-4247-8991-63AADC77F56C}">
      <dgm:prSet/>
      <dgm:spPr/>
      <dgm:t>
        <a:bodyPr/>
        <a:lstStyle/>
        <a:p>
          <a:endParaRPr lang="en-US"/>
        </a:p>
      </dgm:t>
    </dgm:pt>
    <dgm:pt modelId="{7BC7CBF2-6706-44BD-96B2-29368791A977}" type="sibTrans" cxnId="{5A1437E9-868B-4247-8991-63AADC77F56C}">
      <dgm:prSet/>
      <dgm:spPr/>
      <dgm:t>
        <a:bodyPr/>
        <a:lstStyle/>
        <a:p>
          <a:endParaRPr lang="en-US"/>
        </a:p>
      </dgm:t>
    </dgm:pt>
    <dgm:pt modelId="{218568D6-8B63-4B80-BEDD-EE0A8B577F33}">
      <dgm:prSet/>
      <dgm:spPr/>
      <dgm:t>
        <a:bodyPr/>
        <a:lstStyle/>
        <a:p>
          <a:r>
            <a:rPr lang="nn-NO"/>
            <a:t>Konkurranse</a:t>
          </a:r>
          <a:endParaRPr lang="en-US"/>
        </a:p>
      </dgm:t>
    </dgm:pt>
    <dgm:pt modelId="{D08BD064-18F6-484D-9412-6116DDF45D5E}" type="parTrans" cxnId="{74F00921-6E40-4832-8CB7-43C6B0E73CD5}">
      <dgm:prSet/>
      <dgm:spPr/>
      <dgm:t>
        <a:bodyPr/>
        <a:lstStyle/>
        <a:p>
          <a:endParaRPr lang="en-US"/>
        </a:p>
      </dgm:t>
    </dgm:pt>
    <dgm:pt modelId="{65F6C07B-1CA6-4DF9-8510-047709040F33}" type="sibTrans" cxnId="{74F00921-6E40-4832-8CB7-43C6B0E73CD5}">
      <dgm:prSet/>
      <dgm:spPr/>
      <dgm:t>
        <a:bodyPr/>
        <a:lstStyle/>
        <a:p>
          <a:endParaRPr lang="en-US"/>
        </a:p>
      </dgm:t>
    </dgm:pt>
    <dgm:pt modelId="{62A7BD37-30F0-409A-A004-87C77460F872}" type="pres">
      <dgm:prSet presAssocID="{ADF69E41-715A-43BA-809B-0E6746AE6650}" presName="linear" presStyleCnt="0">
        <dgm:presLayoutVars>
          <dgm:animLvl val="lvl"/>
          <dgm:resizeHandles val="exact"/>
        </dgm:presLayoutVars>
      </dgm:prSet>
      <dgm:spPr/>
    </dgm:pt>
    <dgm:pt modelId="{785366A7-979E-4BCF-B4D7-032FF023414A}" type="pres">
      <dgm:prSet presAssocID="{50BA6179-08E3-4370-B76B-6E15B86CEF81}" presName="parentText" presStyleLbl="node1" presStyleIdx="0" presStyleCnt="3">
        <dgm:presLayoutVars>
          <dgm:chMax val="0"/>
          <dgm:bulletEnabled val="1"/>
        </dgm:presLayoutVars>
      </dgm:prSet>
      <dgm:spPr/>
    </dgm:pt>
    <dgm:pt modelId="{CFCF1377-5893-4465-BBB9-50558DD59ACD}" type="pres">
      <dgm:prSet presAssocID="{85A26F1A-14BE-4190-B7D9-08A495EF980D}" presName="spacer" presStyleCnt="0"/>
      <dgm:spPr/>
    </dgm:pt>
    <dgm:pt modelId="{F357EF53-F515-4E5A-84C6-BB37D19C57F0}" type="pres">
      <dgm:prSet presAssocID="{54747154-4517-48B1-A9C5-B5AF8D4214DE}" presName="parentText" presStyleLbl="node1" presStyleIdx="1" presStyleCnt="3">
        <dgm:presLayoutVars>
          <dgm:chMax val="0"/>
          <dgm:bulletEnabled val="1"/>
        </dgm:presLayoutVars>
      </dgm:prSet>
      <dgm:spPr/>
    </dgm:pt>
    <dgm:pt modelId="{8D56C1B8-D2B7-4EDE-9828-84D7F83F55FC}" type="pres">
      <dgm:prSet presAssocID="{7BC7CBF2-6706-44BD-96B2-29368791A977}" presName="spacer" presStyleCnt="0"/>
      <dgm:spPr/>
    </dgm:pt>
    <dgm:pt modelId="{0A10416A-30DD-4A9C-908D-9E27B1668403}" type="pres">
      <dgm:prSet presAssocID="{218568D6-8B63-4B80-BEDD-EE0A8B577F33}" presName="parentText" presStyleLbl="node1" presStyleIdx="2" presStyleCnt="3">
        <dgm:presLayoutVars>
          <dgm:chMax val="0"/>
          <dgm:bulletEnabled val="1"/>
        </dgm:presLayoutVars>
      </dgm:prSet>
      <dgm:spPr/>
    </dgm:pt>
  </dgm:ptLst>
  <dgm:cxnLst>
    <dgm:cxn modelId="{C39D5D10-316B-4A55-BC00-7B8AEBFFACB9}" type="presOf" srcId="{218568D6-8B63-4B80-BEDD-EE0A8B577F33}" destId="{0A10416A-30DD-4A9C-908D-9E27B1668403}" srcOrd="0" destOrd="0" presId="urn:microsoft.com/office/officeart/2005/8/layout/vList2"/>
    <dgm:cxn modelId="{F544911D-2DEB-44E6-8EA4-191F78B1AAE4}" type="presOf" srcId="{50BA6179-08E3-4370-B76B-6E15B86CEF81}" destId="{785366A7-979E-4BCF-B4D7-032FF023414A}" srcOrd="0" destOrd="0" presId="urn:microsoft.com/office/officeart/2005/8/layout/vList2"/>
    <dgm:cxn modelId="{74F00921-6E40-4832-8CB7-43C6B0E73CD5}" srcId="{ADF69E41-715A-43BA-809B-0E6746AE6650}" destId="{218568D6-8B63-4B80-BEDD-EE0A8B577F33}" srcOrd="2" destOrd="0" parTransId="{D08BD064-18F6-484D-9412-6116DDF45D5E}" sibTransId="{65F6C07B-1CA6-4DF9-8510-047709040F33}"/>
    <dgm:cxn modelId="{F7809D94-1FEE-4316-82C8-3DC89A4C1826}" type="presOf" srcId="{ADF69E41-715A-43BA-809B-0E6746AE6650}" destId="{62A7BD37-30F0-409A-A004-87C77460F872}" srcOrd="0" destOrd="0" presId="urn:microsoft.com/office/officeart/2005/8/layout/vList2"/>
    <dgm:cxn modelId="{85C89A9D-ADDF-47A1-BEEA-67F66EFC40D9}" type="presOf" srcId="{54747154-4517-48B1-A9C5-B5AF8D4214DE}" destId="{F357EF53-F515-4E5A-84C6-BB37D19C57F0}" srcOrd="0" destOrd="0" presId="urn:microsoft.com/office/officeart/2005/8/layout/vList2"/>
    <dgm:cxn modelId="{5CBBD0D3-F955-47A2-91FC-5AD41874520A}" srcId="{ADF69E41-715A-43BA-809B-0E6746AE6650}" destId="{50BA6179-08E3-4370-B76B-6E15B86CEF81}" srcOrd="0" destOrd="0" parTransId="{A106B4DA-C8C8-4D78-94EF-5CEE605C86BF}" sibTransId="{85A26F1A-14BE-4190-B7D9-08A495EF980D}"/>
    <dgm:cxn modelId="{5A1437E9-868B-4247-8991-63AADC77F56C}" srcId="{ADF69E41-715A-43BA-809B-0E6746AE6650}" destId="{54747154-4517-48B1-A9C5-B5AF8D4214DE}" srcOrd="1" destOrd="0" parTransId="{8733C3F9-EAB9-4472-87DF-D4ECDCEFBCD8}" sibTransId="{7BC7CBF2-6706-44BD-96B2-29368791A977}"/>
    <dgm:cxn modelId="{FA3882B8-4EFA-4CFD-85C3-9D0D7E680AD5}" type="presParOf" srcId="{62A7BD37-30F0-409A-A004-87C77460F872}" destId="{785366A7-979E-4BCF-B4D7-032FF023414A}" srcOrd="0" destOrd="0" presId="urn:microsoft.com/office/officeart/2005/8/layout/vList2"/>
    <dgm:cxn modelId="{8F2A37B6-400F-48B8-A51F-C8082527C331}" type="presParOf" srcId="{62A7BD37-30F0-409A-A004-87C77460F872}" destId="{CFCF1377-5893-4465-BBB9-50558DD59ACD}" srcOrd="1" destOrd="0" presId="urn:microsoft.com/office/officeart/2005/8/layout/vList2"/>
    <dgm:cxn modelId="{E5C05287-C5D5-4EF9-9EE4-C15D78256A6C}" type="presParOf" srcId="{62A7BD37-30F0-409A-A004-87C77460F872}" destId="{F357EF53-F515-4E5A-84C6-BB37D19C57F0}" srcOrd="2" destOrd="0" presId="urn:microsoft.com/office/officeart/2005/8/layout/vList2"/>
    <dgm:cxn modelId="{8ABAE48D-E9C3-46AF-B3C2-F8B29E78BDFD}" type="presParOf" srcId="{62A7BD37-30F0-409A-A004-87C77460F872}" destId="{8D56C1B8-D2B7-4EDE-9828-84D7F83F55FC}" srcOrd="3" destOrd="0" presId="urn:microsoft.com/office/officeart/2005/8/layout/vList2"/>
    <dgm:cxn modelId="{DAA73F43-297C-499D-AEA3-D3E555CFD37D}" type="presParOf" srcId="{62A7BD37-30F0-409A-A004-87C77460F872}" destId="{0A10416A-30DD-4A9C-908D-9E27B16684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366A7-979E-4BCF-B4D7-032FF023414A}">
      <dsp:nvSpPr>
        <dsp:cNvPr id="0" name=""/>
        <dsp:cNvSpPr/>
      </dsp:nvSpPr>
      <dsp:spPr>
        <a:xfrm>
          <a:off x="0" y="38344"/>
          <a:ext cx="9797142" cy="11547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n-NO" sz="4700" kern="1200"/>
            <a:t>Krig</a:t>
          </a:r>
          <a:endParaRPr lang="en-US" sz="4700" kern="1200"/>
        </a:p>
      </dsp:txBody>
      <dsp:txXfrm>
        <a:off x="56372" y="94716"/>
        <a:ext cx="9684398" cy="1042046"/>
      </dsp:txXfrm>
    </dsp:sp>
    <dsp:sp modelId="{F357EF53-F515-4E5A-84C6-BB37D19C57F0}">
      <dsp:nvSpPr>
        <dsp:cNvPr id="0" name=""/>
        <dsp:cNvSpPr/>
      </dsp:nvSpPr>
      <dsp:spPr>
        <a:xfrm>
          <a:off x="0" y="1328494"/>
          <a:ext cx="9797142" cy="11547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n-NO" sz="4700" kern="1200"/>
            <a:t>Kriser</a:t>
          </a:r>
          <a:endParaRPr lang="en-US" sz="4700" kern="1200"/>
        </a:p>
      </dsp:txBody>
      <dsp:txXfrm>
        <a:off x="56372" y="1384866"/>
        <a:ext cx="9684398" cy="1042046"/>
      </dsp:txXfrm>
    </dsp:sp>
    <dsp:sp modelId="{0A10416A-30DD-4A9C-908D-9E27B1668403}">
      <dsp:nvSpPr>
        <dsp:cNvPr id="0" name=""/>
        <dsp:cNvSpPr/>
      </dsp:nvSpPr>
      <dsp:spPr>
        <a:xfrm>
          <a:off x="0" y="2618644"/>
          <a:ext cx="9797142" cy="11547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n-NO" sz="4700" kern="1200"/>
            <a:t>Konkurranse</a:t>
          </a:r>
          <a:endParaRPr lang="en-US" sz="4700" kern="1200"/>
        </a:p>
      </dsp:txBody>
      <dsp:txXfrm>
        <a:off x="56372" y="2675016"/>
        <a:ext cx="9684398" cy="10420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33.png"/></Relationships>
</file>

<file path=ppt/drawings/drawing1.xml><?xml version="1.0" encoding="utf-8"?>
<c:userShapes xmlns:c="http://schemas.openxmlformats.org/drawingml/2006/chart">
  <cdr:relSizeAnchor xmlns:cdr="http://schemas.openxmlformats.org/drawingml/2006/chartDrawing">
    <cdr:from>
      <cdr:x>0.68406</cdr:x>
      <cdr:y>0.51351</cdr:y>
    </cdr:from>
    <cdr:to>
      <cdr:x>0.68841</cdr:x>
      <cdr:y>0.5237</cdr:y>
    </cdr:to>
    <cdr:sp macro="" textlink="">
      <cdr:nvSpPr>
        <cdr:cNvPr id="2" name="Ellipse 1">
          <a:extLst xmlns:a="http://schemas.openxmlformats.org/drawingml/2006/main">
            <a:ext uri="{FF2B5EF4-FFF2-40B4-BE49-F238E27FC236}">
              <a16:creationId xmlns:a16="http://schemas.microsoft.com/office/drawing/2014/main" id="{1E75B110-9617-88DD-A8A1-B6D2DFD14429}"/>
            </a:ext>
          </a:extLst>
        </cdr:cNvPr>
        <cdr:cNvSpPr/>
      </cdr:nvSpPr>
      <cdr:spPr>
        <a:xfrm xmlns:a="http://schemas.openxmlformats.org/drawingml/2006/main" flipH="1" flipV="1">
          <a:off x="7193341" y="2303764"/>
          <a:ext cx="45719" cy="45719"/>
        </a:xfrm>
        <a:prstGeom xmlns:a="http://schemas.openxmlformats.org/drawingml/2006/main" prst="ellipse">
          <a:avLst/>
        </a:prstGeom>
        <a:ln xmlns:a="http://schemas.openxmlformats.org/drawingml/2006/main" w="31750"/>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0.28588</cdr:x>
      <cdr:y>0.75055</cdr:y>
    </cdr:from>
    <cdr:to>
      <cdr:x>0.35518</cdr:x>
      <cdr:y>0.8106</cdr:y>
    </cdr:to>
    <cdr:pic>
      <cdr:nvPicPr>
        <cdr:cNvPr id="3" name="Picture 42" descr="Warning Icon transparent PNG - StickPNG">
          <a:extLst xmlns:a="http://schemas.openxmlformats.org/drawingml/2006/main">
            <a:ext uri="{FF2B5EF4-FFF2-40B4-BE49-F238E27FC236}">
              <a16:creationId xmlns:a16="http://schemas.microsoft.com/office/drawing/2014/main" id="{729ED0C5-8F42-8321-8A1B-EA182BEA0752}"/>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449830" y="4393129"/>
          <a:ext cx="351436" cy="351436"/>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91470-F7F7-422C-BBE4-55F1979AD843}" type="datetimeFigureOut">
              <a:rPr lang="nb-NO" smtClean="0"/>
              <a:t>14.11.2024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89834-DB45-4F22-BE7F-C13EF3EB4D1B}" type="slidenum">
              <a:rPr lang="nb-NO" smtClean="0"/>
              <a:t>‹#›</a:t>
            </a:fld>
            <a:endParaRPr lang="nb-NO"/>
          </a:p>
        </p:txBody>
      </p:sp>
    </p:spTree>
    <p:extLst>
      <p:ext uri="{BB962C8B-B14F-4D97-AF65-F5344CB8AC3E}">
        <p14:creationId xmlns:p14="http://schemas.microsoft.com/office/powerpoint/2010/main" val="177171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DB1E00E-F8D5-47A7-9831-7E04C3FCD483}" type="slidenum">
              <a:rPr lang="nb-NO" smtClean="0"/>
              <a:t>3</a:t>
            </a:fld>
            <a:endParaRPr lang="nb-NO"/>
          </a:p>
        </p:txBody>
      </p:sp>
    </p:spTree>
    <p:extLst>
      <p:ext uri="{BB962C8B-B14F-4D97-AF65-F5344CB8AC3E}">
        <p14:creationId xmlns:p14="http://schemas.microsoft.com/office/powerpoint/2010/main" val="105566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13</a:t>
            </a:fld>
            <a:endParaRPr lang="nb-NO"/>
          </a:p>
        </p:txBody>
      </p:sp>
    </p:spTree>
    <p:extLst>
      <p:ext uri="{BB962C8B-B14F-4D97-AF65-F5344CB8AC3E}">
        <p14:creationId xmlns:p14="http://schemas.microsoft.com/office/powerpoint/2010/main" val="54019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14</a:t>
            </a:fld>
            <a:endParaRPr lang="nb-NO"/>
          </a:p>
        </p:txBody>
      </p:sp>
    </p:spTree>
    <p:extLst>
      <p:ext uri="{BB962C8B-B14F-4D97-AF65-F5344CB8AC3E}">
        <p14:creationId xmlns:p14="http://schemas.microsoft.com/office/powerpoint/2010/main" val="1093318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20359A8-712F-4385-91B5-799AA88D495C}" type="slidenum">
              <a:rPr lang="nb-NO" smtClean="0"/>
              <a:t>16</a:t>
            </a:fld>
            <a:endParaRPr lang="nb-NO"/>
          </a:p>
        </p:txBody>
      </p:sp>
    </p:spTree>
    <p:extLst>
      <p:ext uri="{BB962C8B-B14F-4D97-AF65-F5344CB8AC3E}">
        <p14:creationId xmlns:p14="http://schemas.microsoft.com/office/powerpoint/2010/main" val="1556705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20359A8-712F-4385-91B5-799AA88D495C}" type="slidenum">
              <a:rPr lang="nb-NO" smtClean="0"/>
              <a:t>17</a:t>
            </a:fld>
            <a:endParaRPr lang="nb-NO"/>
          </a:p>
        </p:txBody>
      </p:sp>
    </p:spTree>
    <p:extLst>
      <p:ext uri="{BB962C8B-B14F-4D97-AF65-F5344CB8AC3E}">
        <p14:creationId xmlns:p14="http://schemas.microsoft.com/office/powerpoint/2010/main" val="171604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0359A8-712F-4385-91B5-799AA88D495C}" type="slidenum">
              <a:rPr lang="nb-NO" smtClean="0"/>
              <a:t>18</a:t>
            </a:fld>
            <a:endParaRPr lang="nb-NO"/>
          </a:p>
        </p:txBody>
      </p:sp>
    </p:spTree>
    <p:extLst>
      <p:ext uri="{BB962C8B-B14F-4D97-AF65-F5344CB8AC3E}">
        <p14:creationId xmlns:p14="http://schemas.microsoft.com/office/powerpoint/2010/main" val="630864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20359A8-712F-4385-91B5-799AA88D495C}" type="slidenum">
              <a:rPr lang="nb-NO" smtClean="0"/>
              <a:t>19</a:t>
            </a:fld>
            <a:endParaRPr lang="nb-NO"/>
          </a:p>
        </p:txBody>
      </p:sp>
    </p:spTree>
    <p:extLst>
      <p:ext uri="{BB962C8B-B14F-4D97-AF65-F5344CB8AC3E}">
        <p14:creationId xmlns:p14="http://schemas.microsoft.com/office/powerpoint/2010/main" val="3514933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E20359A8-712F-4385-91B5-799AA88D495C}" type="slidenum">
              <a:rPr lang="nb-NO" smtClean="0"/>
              <a:t>20</a:t>
            </a:fld>
            <a:endParaRPr lang="nb-NO"/>
          </a:p>
        </p:txBody>
      </p:sp>
    </p:spTree>
    <p:extLst>
      <p:ext uri="{BB962C8B-B14F-4D97-AF65-F5344CB8AC3E}">
        <p14:creationId xmlns:p14="http://schemas.microsoft.com/office/powerpoint/2010/main" val="1602578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20359A8-712F-4385-91B5-799AA88D495C}" type="slidenum">
              <a:rPr lang="nb-NO" smtClean="0"/>
              <a:t>21</a:t>
            </a:fld>
            <a:endParaRPr lang="nb-NO"/>
          </a:p>
        </p:txBody>
      </p:sp>
    </p:spTree>
    <p:extLst>
      <p:ext uri="{BB962C8B-B14F-4D97-AF65-F5344CB8AC3E}">
        <p14:creationId xmlns:p14="http://schemas.microsoft.com/office/powerpoint/2010/main" val="4107352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0359A8-712F-4385-91B5-799AA88D495C}" type="slidenum">
              <a:rPr lang="nb-NO" smtClean="0"/>
              <a:t>22</a:t>
            </a:fld>
            <a:endParaRPr lang="nb-NO"/>
          </a:p>
        </p:txBody>
      </p:sp>
    </p:spTree>
    <p:extLst>
      <p:ext uri="{BB962C8B-B14F-4D97-AF65-F5344CB8AC3E}">
        <p14:creationId xmlns:p14="http://schemas.microsoft.com/office/powerpoint/2010/main" val="3307942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a:p>
            <a:endParaRPr lang="nb-NO" dirty="0"/>
          </a:p>
        </p:txBody>
      </p:sp>
      <p:sp>
        <p:nvSpPr>
          <p:cNvPr id="4" name="Slide Number Placeholder 3"/>
          <p:cNvSpPr>
            <a:spLocks noGrp="1"/>
          </p:cNvSpPr>
          <p:nvPr>
            <p:ph type="sldNum" sz="quarter" idx="5"/>
          </p:nvPr>
        </p:nvSpPr>
        <p:spPr/>
        <p:txBody>
          <a:bodyPr/>
          <a:lstStyle/>
          <a:p>
            <a:fld id="{E20359A8-712F-4385-91B5-799AA88D495C}" type="slidenum">
              <a:rPr lang="nb-NO" smtClean="0"/>
              <a:t>23</a:t>
            </a:fld>
            <a:endParaRPr lang="nb-NO"/>
          </a:p>
        </p:txBody>
      </p:sp>
    </p:spTree>
    <p:extLst>
      <p:ext uri="{BB962C8B-B14F-4D97-AF65-F5344CB8AC3E}">
        <p14:creationId xmlns:p14="http://schemas.microsoft.com/office/powerpoint/2010/main" val="105786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5</a:t>
            </a:fld>
            <a:endParaRPr lang="nb-NO"/>
          </a:p>
        </p:txBody>
      </p:sp>
    </p:spTree>
    <p:extLst>
      <p:ext uri="{BB962C8B-B14F-4D97-AF65-F5344CB8AC3E}">
        <p14:creationId xmlns:p14="http://schemas.microsoft.com/office/powerpoint/2010/main" val="3408003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25</a:t>
            </a:fld>
            <a:endParaRPr lang="nb-NO"/>
          </a:p>
        </p:txBody>
      </p:sp>
    </p:spTree>
    <p:extLst>
      <p:ext uri="{BB962C8B-B14F-4D97-AF65-F5344CB8AC3E}">
        <p14:creationId xmlns:p14="http://schemas.microsoft.com/office/powerpoint/2010/main" val="376618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26</a:t>
            </a:fld>
            <a:endParaRPr lang="nb-NO"/>
          </a:p>
        </p:txBody>
      </p:sp>
    </p:spTree>
    <p:extLst>
      <p:ext uri="{BB962C8B-B14F-4D97-AF65-F5344CB8AC3E}">
        <p14:creationId xmlns:p14="http://schemas.microsoft.com/office/powerpoint/2010/main" val="1198934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1C6333F-E368-4746-A020-FE91A90E005B}" type="slidenum">
              <a:rPr lang="en-US" smtClean="0"/>
              <a:t>27</a:t>
            </a:fld>
            <a:endParaRPr lang="en-US"/>
          </a:p>
        </p:txBody>
      </p:sp>
    </p:spTree>
    <p:extLst>
      <p:ext uri="{BB962C8B-B14F-4D97-AF65-F5344CB8AC3E}">
        <p14:creationId xmlns:p14="http://schemas.microsoft.com/office/powerpoint/2010/main" val="747152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28</a:t>
            </a:fld>
            <a:endParaRPr lang="nb-NO"/>
          </a:p>
        </p:txBody>
      </p:sp>
    </p:spTree>
    <p:extLst>
      <p:ext uri="{BB962C8B-B14F-4D97-AF65-F5344CB8AC3E}">
        <p14:creationId xmlns:p14="http://schemas.microsoft.com/office/powerpoint/2010/main" val="887660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29</a:t>
            </a:fld>
            <a:endParaRPr lang="nb-NO"/>
          </a:p>
        </p:txBody>
      </p:sp>
    </p:spTree>
    <p:extLst>
      <p:ext uri="{BB962C8B-B14F-4D97-AF65-F5344CB8AC3E}">
        <p14:creationId xmlns:p14="http://schemas.microsoft.com/office/powerpoint/2010/main" val="1177858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30</a:t>
            </a:fld>
            <a:endParaRPr lang="nb-NO"/>
          </a:p>
        </p:txBody>
      </p:sp>
    </p:spTree>
    <p:extLst>
      <p:ext uri="{BB962C8B-B14F-4D97-AF65-F5344CB8AC3E}">
        <p14:creationId xmlns:p14="http://schemas.microsoft.com/office/powerpoint/2010/main" val="2546159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26D8F10-270A-4030-9439-5A71CDFDABD7}" type="slidenum">
              <a:rPr lang="nb-NO" smtClean="0"/>
              <a:t>35</a:t>
            </a:fld>
            <a:endParaRPr lang="nb-NO"/>
          </a:p>
        </p:txBody>
      </p:sp>
    </p:spTree>
    <p:extLst>
      <p:ext uri="{BB962C8B-B14F-4D97-AF65-F5344CB8AC3E}">
        <p14:creationId xmlns:p14="http://schemas.microsoft.com/office/powerpoint/2010/main" val="2431432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B2E6BBB-F292-44A0-9D45-A88CE5DF8077}" type="slidenum">
              <a:rPr lang="nb-NO" smtClean="0"/>
              <a:t>40</a:t>
            </a:fld>
            <a:endParaRPr lang="nb-NO"/>
          </a:p>
        </p:txBody>
      </p:sp>
    </p:spTree>
    <p:extLst>
      <p:ext uri="{BB962C8B-B14F-4D97-AF65-F5344CB8AC3E}">
        <p14:creationId xmlns:p14="http://schemas.microsoft.com/office/powerpoint/2010/main" val="3963205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BFA8F-7E9A-5139-E8E7-F60AE89E3F3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FB76355-A38E-B1C1-9998-B06F725EAD0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6EE0375-D8AB-B1D0-269E-C3CF4B6B717E}"/>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0FA748DF-4BA5-108A-4F9F-3D896E453BC6}"/>
              </a:ext>
            </a:extLst>
          </p:cNvPr>
          <p:cNvSpPr>
            <a:spLocks noGrp="1"/>
          </p:cNvSpPr>
          <p:nvPr>
            <p:ph type="sldNum" sz="quarter" idx="5"/>
          </p:nvPr>
        </p:nvSpPr>
        <p:spPr/>
        <p:txBody>
          <a:bodyPr/>
          <a:lstStyle/>
          <a:p>
            <a:fld id="{6B2E6BBB-F292-44A0-9D45-A88CE5DF8077}" type="slidenum">
              <a:rPr lang="nb-NO" smtClean="0"/>
              <a:t>45</a:t>
            </a:fld>
            <a:endParaRPr lang="nb-NO"/>
          </a:p>
        </p:txBody>
      </p:sp>
    </p:spTree>
    <p:extLst>
      <p:ext uri="{BB962C8B-B14F-4D97-AF65-F5344CB8AC3E}">
        <p14:creationId xmlns:p14="http://schemas.microsoft.com/office/powerpoint/2010/main" val="2293600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1071B-5D76-044A-BD7B-AA536E09006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BB89AF1-4A52-55F8-2B39-5C141DD3659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68A51C6-30BE-4DCE-D6F9-CD65BD39FE94}"/>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A34B2E8E-DB5D-AEC0-8BB8-F72C0AA0DEFE}"/>
              </a:ext>
            </a:extLst>
          </p:cNvPr>
          <p:cNvSpPr>
            <a:spLocks noGrp="1"/>
          </p:cNvSpPr>
          <p:nvPr>
            <p:ph type="sldNum" sz="quarter" idx="5"/>
          </p:nvPr>
        </p:nvSpPr>
        <p:spPr/>
        <p:txBody>
          <a:bodyPr/>
          <a:lstStyle/>
          <a:p>
            <a:fld id="{6B2E6BBB-F292-44A0-9D45-A88CE5DF8077}" type="slidenum">
              <a:rPr lang="nb-NO" smtClean="0"/>
              <a:t>46</a:t>
            </a:fld>
            <a:endParaRPr lang="nb-NO"/>
          </a:p>
        </p:txBody>
      </p:sp>
    </p:spTree>
    <p:extLst>
      <p:ext uri="{BB962C8B-B14F-4D97-AF65-F5344CB8AC3E}">
        <p14:creationId xmlns:p14="http://schemas.microsoft.com/office/powerpoint/2010/main" val="147847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6</a:t>
            </a:fld>
            <a:endParaRPr lang="nb-NO"/>
          </a:p>
        </p:txBody>
      </p:sp>
    </p:spTree>
    <p:extLst>
      <p:ext uri="{BB962C8B-B14F-4D97-AF65-F5344CB8AC3E}">
        <p14:creationId xmlns:p14="http://schemas.microsoft.com/office/powerpoint/2010/main" val="3185929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39C95-BBE5-AB6E-E994-04153CA213A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E13A092-6192-7D27-DCF5-CE449DB05B9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0996F09-C0F1-3F99-68AA-48247FF194D1}"/>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8CD3C2F0-3411-A44F-900A-2749D69DE0D7}"/>
              </a:ext>
            </a:extLst>
          </p:cNvPr>
          <p:cNvSpPr>
            <a:spLocks noGrp="1"/>
          </p:cNvSpPr>
          <p:nvPr>
            <p:ph type="sldNum" sz="quarter" idx="5"/>
          </p:nvPr>
        </p:nvSpPr>
        <p:spPr/>
        <p:txBody>
          <a:bodyPr/>
          <a:lstStyle/>
          <a:p>
            <a:fld id="{6B2E6BBB-F292-44A0-9D45-A88CE5DF8077}" type="slidenum">
              <a:rPr lang="nb-NO" smtClean="0"/>
              <a:t>47</a:t>
            </a:fld>
            <a:endParaRPr lang="nb-NO"/>
          </a:p>
        </p:txBody>
      </p:sp>
    </p:spTree>
    <p:extLst>
      <p:ext uri="{BB962C8B-B14F-4D97-AF65-F5344CB8AC3E}">
        <p14:creationId xmlns:p14="http://schemas.microsoft.com/office/powerpoint/2010/main" val="2560618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16BB-9FEF-80BE-5E77-87A33DBABD2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C463C19-D3DA-B6DE-3CC3-D894F1C163C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CC41E01-05D5-72FD-73BE-6580DB603A28}"/>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5EC9E7B0-66C1-6374-7F4E-468287977929}"/>
              </a:ext>
            </a:extLst>
          </p:cNvPr>
          <p:cNvSpPr>
            <a:spLocks noGrp="1"/>
          </p:cNvSpPr>
          <p:nvPr>
            <p:ph type="sldNum" sz="quarter" idx="5"/>
          </p:nvPr>
        </p:nvSpPr>
        <p:spPr/>
        <p:txBody>
          <a:bodyPr/>
          <a:lstStyle/>
          <a:p>
            <a:fld id="{6B2E6BBB-F292-44A0-9D45-A88CE5DF8077}" type="slidenum">
              <a:rPr lang="nb-NO" smtClean="0"/>
              <a:t>48</a:t>
            </a:fld>
            <a:endParaRPr lang="nb-NO"/>
          </a:p>
        </p:txBody>
      </p:sp>
    </p:spTree>
    <p:extLst>
      <p:ext uri="{BB962C8B-B14F-4D97-AF65-F5344CB8AC3E}">
        <p14:creationId xmlns:p14="http://schemas.microsoft.com/office/powerpoint/2010/main" val="838481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2C981-69FC-46E7-E59F-1ADE55F5C45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A687A54-A04A-0B02-6CD8-68B6DB0BA6E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C60D38-4D90-4871-7D5B-C28671997ACF}"/>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7D6B33F5-7D51-18DD-671D-7D5F16E0F8D2}"/>
              </a:ext>
            </a:extLst>
          </p:cNvPr>
          <p:cNvSpPr>
            <a:spLocks noGrp="1"/>
          </p:cNvSpPr>
          <p:nvPr>
            <p:ph type="sldNum" sz="quarter" idx="5"/>
          </p:nvPr>
        </p:nvSpPr>
        <p:spPr/>
        <p:txBody>
          <a:bodyPr/>
          <a:lstStyle/>
          <a:p>
            <a:fld id="{6B2E6BBB-F292-44A0-9D45-A88CE5DF8077}" type="slidenum">
              <a:rPr lang="nb-NO" smtClean="0"/>
              <a:t>49</a:t>
            </a:fld>
            <a:endParaRPr lang="nb-NO"/>
          </a:p>
        </p:txBody>
      </p:sp>
    </p:spTree>
    <p:extLst>
      <p:ext uri="{BB962C8B-B14F-4D97-AF65-F5344CB8AC3E}">
        <p14:creationId xmlns:p14="http://schemas.microsoft.com/office/powerpoint/2010/main" val="3664117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A9E10-F7CA-8F2C-0DB1-6DDDB320C8A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CFD4037-7D2B-784B-14BD-6BC38B7F6B0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A8B4E48-03BD-A76C-C318-F30F5C75A2AF}"/>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C0EB5FAB-9B76-5B6A-BDF6-95743EA0C75A}"/>
              </a:ext>
            </a:extLst>
          </p:cNvPr>
          <p:cNvSpPr>
            <a:spLocks noGrp="1"/>
          </p:cNvSpPr>
          <p:nvPr>
            <p:ph type="sldNum" sz="quarter" idx="5"/>
          </p:nvPr>
        </p:nvSpPr>
        <p:spPr/>
        <p:txBody>
          <a:bodyPr/>
          <a:lstStyle/>
          <a:p>
            <a:fld id="{6B2E6BBB-F292-44A0-9D45-A88CE5DF8077}" type="slidenum">
              <a:rPr lang="nb-NO" smtClean="0"/>
              <a:t>50</a:t>
            </a:fld>
            <a:endParaRPr lang="nb-NO"/>
          </a:p>
        </p:txBody>
      </p:sp>
    </p:spTree>
    <p:extLst>
      <p:ext uri="{BB962C8B-B14F-4D97-AF65-F5344CB8AC3E}">
        <p14:creationId xmlns:p14="http://schemas.microsoft.com/office/powerpoint/2010/main" val="1909801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51FDE-4E78-39EF-56A7-B3BAA5A47A5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F63DAF0-9B28-20E7-006D-62BCA1B9EBC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2C82AEF-DE66-C92F-DC65-F6B79FD4054D}"/>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59846842-C3A1-1326-86BC-99CE240DFD4A}"/>
              </a:ext>
            </a:extLst>
          </p:cNvPr>
          <p:cNvSpPr>
            <a:spLocks noGrp="1"/>
          </p:cNvSpPr>
          <p:nvPr>
            <p:ph type="sldNum" sz="quarter" idx="5"/>
          </p:nvPr>
        </p:nvSpPr>
        <p:spPr/>
        <p:txBody>
          <a:bodyPr/>
          <a:lstStyle/>
          <a:p>
            <a:fld id="{6B2E6BBB-F292-44A0-9D45-A88CE5DF8077}" type="slidenum">
              <a:rPr lang="nb-NO" smtClean="0"/>
              <a:t>51</a:t>
            </a:fld>
            <a:endParaRPr lang="nb-NO"/>
          </a:p>
        </p:txBody>
      </p:sp>
    </p:spTree>
    <p:extLst>
      <p:ext uri="{BB962C8B-B14F-4D97-AF65-F5344CB8AC3E}">
        <p14:creationId xmlns:p14="http://schemas.microsoft.com/office/powerpoint/2010/main" val="2005906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F782D-7A85-7D56-B35F-5FE52891871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C6A6830-21BB-E429-7D61-2F3C221437D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D1D07C8-47B7-A184-7B1E-5C733474F3F8}"/>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1401D560-4720-EDFA-C715-93014476874F}"/>
              </a:ext>
            </a:extLst>
          </p:cNvPr>
          <p:cNvSpPr>
            <a:spLocks noGrp="1"/>
          </p:cNvSpPr>
          <p:nvPr>
            <p:ph type="sldNum" sz="quarter" idx="5"/>
          </p:nvPr>
        </p:nvSpPr>
        <p:spPr/>
        <p:txBody>
          <a:bodyPr/>
          <a:lstStyle/>
          <a:p>
            <a:fld id="{6B2E6BBB-F292-44A0-9D45-A88CE5DF8077}" type="slidenum">
              <a:rPr lang="nb-NO" smtClean="0"/>
              <a:t>52</a:t>
            </a:fld>
            <a:endParaRPr lang="nb-NO"/>
          </a:p>
        </p:txBody>
      </p:sp>
    </p:spTree>
    <p:extLst>
      <p:ext uri="{BB962C8B-B14F-4D97-AF65-F5344CB8AC3E}">
        <p14:creationId xmlns:p14="http://schemas.microsoft.com/office/powerpoint/2010/main" val="1803805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3A8C7-324B-5CC6-3E2B-097F6B5854B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795E801-D6D3-FE92-CC18-E795D499684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A65A9BF-8CF5-93F1-C66E-A50965C62232}"/>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77063C96-AABC-BA5B-BCDA-1059BA1E7C05}"/>
              </a:ext>
            </a:extLst>
          </p:cNvPr>
          <p:cNvSpPr>
            <a:spLocks noGrp="1"/>
          </p:cNvSpPr>
          <p:nvPr>
            <p:ph type="sldNum" sz="quarter" idx="5"/>
          </p:nvPr>
        </p:nvSpPr>
        <p:spPr/>
        <p:txBody>
          <a:bodyPr/>
          <a:lstStyle/>
          <a:p>
            <a:fld id="{6B2E6BBB-F292-44A0-9D45-A88CE5DF8077}" type="slidenum">
              <a:rPr lang="nb-NO" smtClean="0"/>
              <a:t>53</a:t>
            </a:fld>
            <a:endParaRPr lang="nb-NO"/>
          </a:p>
        </p:txBody>
      </p:sp>
    </p:spTree>
    <p:extLst>
      <p:ext uri="{BB962C8B-B14F-4D97-AF65-F5344CB8AC3E}">
        <p14:creationId xmlns:p14="http://schemas.microsoft.com/office/powerpoint/2010/main" val="411278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7</a:t>
            </a:fld>
            <a:endParaRPr lang="nb-NO"/>
          </a:p>
        </p:txBody>
      </p:sp>
    </p:spTree>
    <p:extLst>
      <p:ext uri="{BB962C8B-B14F-4D97-AF65-F5344CB8AC3E}">
        <p14:creationId xmlns:p14="http://schemas.microsoft.com/office/powerpoint/2010/main" val="335874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8</a:t>
            </a:fld>
            <a:endParaRPr lang="nb-NO"/>
          </a:p>
        </p:txBody>
      </p:sp>
    </p:spTree>
    <p:extLst>
      <p:ext uri="{BB962C8B-B14F-4D97-AF65-F5344CB8AC3E}">
        <p14:creationId xmlns:p14="http://schemas.microsoft.com/office/powerpoint/2010/main" val="374012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9</a:t>
            </a:fld>
            <a:endParaRPr lang="nb-NO"/>
          </a:p>
        </p:txBody>
      </p:sp>
    </p:spTree>
    <p:extLst>
      <p:ext uri="{BB962C8B-B14F-4D97-AF65-F5344CB8AC3E}">
        <p14:creationId xmlns:p14="http://schemas.microsoft.com/office/powerpoint/2010/main" val="412928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10</a:t>
            </a:fld>
            <a:endParaRPr lang="nb-NO"/>
          </a:p>
        </p:txBody>
      </p:sp>
    </p:spTree>
    <p:extLst>
      <p:ext uri="{BB962C8B-B14F-4D97-AF65-F5344CB8AC3E}">
        <p14:creationId xmlns:p14="http://schemas.microsoft.com/office/powerpoint/2010/main" val="2935681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11</a:t>
            </a:fld>
            <a:endParaRPr lang="nb-NO"/>
          </a:p>
        </p:txBody>
      </p:sp>
    </p:spTree>
    <p:extLst>
      <p:ext uri="{BB962C8B-B14F-4D97-AF65-F5344CB8AC3E}">
        <p14:creationId xmlns:p14="http://schemas.microsoft.com/office/powerpoint/2010/main" val="220556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a:t>
            </a:r>
            <a:endParaRPr lang="en-GB" dirty="0"/>
          </a:p>
        </p:txBody>
      </p:sp>
      <p:sp>
        <p:nvSpPr>
          <p:cNvPr id="4" name="Plassholder for lysbildenummer 3"/>
          <p:cNvSpPr>
            <a:spLocks noGrp="1"/>
          </p:cNvSpPr>
          <p:nvPr>
            <p:ph type="sldNum" sz="quarter" idx="5"/>
          </p:nvPr>
        </p:nvSpPr>
        <p:spPr/>
        <p:txBody>
          <a:bodyPr/>
          <a:lstStyle/>
          <a:p>
            <a:fld id="{F26D8F10-270A-4030-9439-5A71CDFDABD7}" type="slidenum">
              <a:rPr lang="nb-NO" smtClean="0"/>
              <a:t>12</a:t>
            </a:fld>
            <a:endParaRPr lang="nb-NO"/>
          </a:p>
        </p:txBody>
      </p:sp>
    </p:spTree>
    <p:extLst>
      <p:ext uri="{BB962C8B-B14F-4D97-AF65-F5344CB8AC3E}">
        <p14:creationId xmlns:p14="http://schemas.microsoft.com/office/powerpoint/2010/main" val="229144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11/14/2024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11/14/2024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11/14/2024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tel og to valgfrie elemen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10985784" cy="784958"/>
          </a:xfrm>
        </p:spPr>
        <p:txBody>
          <a:bodyPr/>
          <a:lstStyle>
            <a:lvl1pPr>
              <a:defRPr/>
            </a:lvl1pPr>
          </a:lstStyle>
          <a:p>
            <a:r>
              <a:rPr lang="nb-NO"/>
              <a:t>Klikk for å redigere tittelstil</a:t>
            </a:r>
            <a:endParaRPr lang="en-US"/>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a:t>Fotokreditering</a:t>
            </a:r>
          </a:p>
        </p:txBody>
      </p:sp>
      <p:sp>
        <p:nvSpPr>
          <p:cNvPr id="3" name="Content Placeholder 2">
            <a:extLst>
              <a:ext uri="{FF2B5EF4-FFF2-40B4-BE49-F238E27FC236}">
                <a16:creationId xmlns:a16="http://schemas.microsoft.com/office/drawing/2014/main" id="{98C09D97-491E-4B44-B31E-075E94ECFD50}"/>
              </a:ext>
            </a:extLst>
          </p:cNvPr>
          <p:cNvSpPr>
            <a:spLocks noGrp="1"/>
          </p:cNvSpPr>
          <p:nvPr>
            <p:ph sz="quarter" idx="14"/>
          </p:nvPr>
        </p:nvSpPr>
        <p:spPr>
          <a:xfrm>
            <a:off x="657154" y="1809960"/>
            <a:ext cx="5149886" cy="4103369"/>
          </a:xfrm>
          <a:prstGeom prst="rect">
            <a:avLst/>
          </a:prstGeom>
        </p:spPr>
        <p:txBody>
          <a:bodyPr lIns="91440" tIns="45720" rIns="91440" bIns="4572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Content Placeholder 3">
            <a:extLst>
              <a:ext uri="{FF2B5EF4-FFF2-40B4-BE49-F238E27FC236}">
                <a16:creationId xmlns:a16="http://schemas.microsoft.com/office/drawing/2014/main" id="{AF3B0EA0-EE56-4BC2-9A97-1C7D7797FA56}"/>
              </a:ext>
            </a:extLst>
          </p:cNvPr>
          <p:cNvSpPr>
            <a:spLocks noGrp="1"/>
          </p:cNvSpPr>
          <p:nvPr>
            <p:ph sz="quarter" idx="15"/>
          </p:nvPr>
        </p:nvSpPr>
        <p:spPr>
          <a:xfrm>
            <a:off x="6411160" y="1809960"/>
            <a:ext cx="5149886" cy="4103369"/>
          </a:xfrm>
          <a:prstGeom prst="rect">
            <a:avLst/>
          </a:prstGeom>
        </p:spPr>
        <p:txBody>
          <a:bodyPr lIns="91440" tIns="45720" rIns="91440" bIns="4572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523962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219359" y="1862176"/>
            <a:ext cx="9651619" cy="3978862"/>
          </a:xfrm>
          <a:prstGeom prst="rect">
            <a:avLst/>
          </a:prstGeom>
        </p:spPr>
        <p:txBody>
          <a:bodyPr lIns="91440" tIns="45720" rIns="91440" bIns="45720"/>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2980064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tel og to bil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10985784" cy="784958"/>
          </a:xfrm>
        </p:spPr>
        <p:txBody>
          <a:bodyPr/>
          <a:lstStyle/>
          <a:p>
            <a:r>
              <a:rPr lang="nb-NO"/>
              <a:t>Klikk for å redigere tittelstil</a:t>
            </a:r>
            <a:endParaRPr lang="en-US"/>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1809959"/>
            <a:ext cx="5149886" cy="4103369"/>
          </a:xfrm>
          <a:solidFill>
            <a:schemeClr val="bg1">
              <a:lumMod val="85000"/>
            </a:schemeClr>
          </a:solidFill>
        </p:spPr>
        <p:txBody>
          <a:bodyPr/>
          <a:lstStyle/>
          <a:p>
            <a:r>
              <a:rPr lang="nb-NO"/>
              <a:t>Klikk på ikonet for å legge til et bilde</a:t>
            </a:r>
          </a:p>
        </p:txBody>
      </p:sp>
      <p:sp>
        <p:nvSpPr>
          <p:cNvPr id="5" name="Plassholder for bilde 5">
            <a:extLst>
              <a:ext uri="{FF2B5EF4-FFF2-40B4-BE49-F238E27FC236}">
                <a16:creationId xmlns:a16="http://schemas.microsoft.com/office/drawing/2014/main" id="{B9099586-714C-4DE3-816E-CD6982F9B3F3}"/>
              </a:ext>
            </a:extLst>
          </p:cNvPr>
          <p:cNvSpPr>
            <a:spLocks noGrp="1"/>
          </p:cNvSpPr>
          <p:nvPr>
            <p:ph type="pic" sz="quarter" idx="12"/>
          </p:nvPr>
        </p:nvSpPr>
        <p:spPr>
          <a:xfrm>
            <a:off x="657154" y="1809959"/>
            <a:ext cx="5149886" cy="4103369"/>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323165"/>
          </a:xfrm>
        </p:spPr>
        <p:txBody>
          <a:bodyPr>
            <a:spAutoFit/>
          </a:bodyPr>
          <a:lstStyle>
            <a:lvl1pPr marL="0" indent="0">
              <a:buNone/>
              <a:defRPr sz="1000" spc="50" baseline="0">
                <a:latin typeface="+mn-lt"/>
              </a:defRPr>
            </a:lvl1pPr>
          </a:lstStyle>
          <a:p>
            <a:pPr lvl="0"/>
            <a:r>
              <a:rPr lang="nb-NO"/>
              <a:t>Fotokreditering</a:t>
            </a:r>
          </a:p>
        </p:txBody>
      </p:sp>
    </p:spTree>
    <p:extLst>
      <p:ext uri="{BB962C8B-B14F-4D97-AF65-F5344CB8AC3E}">
        <p14:creationId xmlns:p14="http://schemas.microsoft.com/office/powerpoint/2010/main" val="2643574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o valgfrie elementer">
    <p:bg>
      <p:bgPr>
        <a:solidFill>
          <a:schemeClr val="bg1"/>
        </a:solidFill>
        <a:effectLst/>
      </p:bgPr>
    </p:bg>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a:t>Fotokreditering</a:t>
            </a:r>
          </a:p>
        </p:txBody>
      </p:sp>
      <p:sp>
        <p:nvSpPr>
          <p:cNvPr id="2" name="Content Placeholder 1">
            <a:extLst>
              <a:ext uri="{FF2B5EF4-FFF2-40B4-BE49-F238E27FC236}">
                <a16:creationId xmlns:a16="http://schemas.microsoft.com/office/drawing/2014/main" id="{0735B047-1C6C-4BB1-9AAC-35E8860EA5ED}"/>
              </a:ext>
            </a:extLst>
          </p:cNvPr>
          <p:cNvSpPr>
            <a:spLocks noGrp="1"/>
          </p:cNvSpPr>
          <p:nvPr>
            <p:ph sz="quarter" idx="14"/>
          </p:nvPr>
        </p:nvSpPr>
        <p:spPr>
          <a:xfrm>
            <a:off x="657154" y="619504"/>
            <a:ext cx="5149886" cy="5293824"/>
          </a:xfrm>
          <a:prstGeom prst="rect">
            <a:avLst/>
          </a:prstGeom>
        </p:spPr>
        <p:txBody>
          <a:bodyPr lIns="91440" tIns="45720" rIns="91440" bIns="4572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3" name="Content Placeholder 2">
            <a:extLst>
              <a:ext uri="{FF2B5EF4-FFF2-40B4-BE49-F238E27FC236}">
                <a16:creationId xmlns:a16="http://schemas.microsoft.com/office/drawing/2014/main" id="{B7A7ABDC-D2D5-4A6E-B4C5-2E8F7BF4AC3F}"/>
              </a:ext>
            </a:extLst>
          </p:cNvPr>
          <p:cNvSpPr>
            <a:spLocks noGrp="1"/>
          </p:cNvSpPr>
          <p:nvPr>
            <p:ph sz="quarter" idx="15"/>
          </p:nvPr>
        </p:nvSpPr>
        <p:spPr>
          <a:xfrm>
            <a:off x="6411160" y="619504"/>
            <a:ext cx="5149886" cy="5293824"/>
          </a:xfrm>
          <a:prstGeom prst="rect">
            <a:avLst/>
          </a:prstGeom>
        </p:spPr>
        <p:txBody>
          <a:bodyPr lIns="91440" tIns="45720" rIns="91440" bIns="4572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170465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5520737" cy="1477584"/>
          </a:xfrm>
        </p:spPr>
        <p:txBody>
          <a:bodyPr/>
          <a:lstStyle/>
          <a:p>
            <a:r>
              <a:rPr lang="nb-NO"/>
              <a:t>Klikk for å redigere tittelstil</a:t>
            </a:r>
            <a:endParaRPr lang="en-US"/>
          </a:p>
        </p:txBody>
      </p:sp>
      <p:sp>
        <p:nvSpPr>
          <p:cNvPr id="4" name="Plassholder for tekst 3">
            <a:extLst>
              <a:ext uri="{FF2B5EF4-FFF2-40B4-BE49-F238E27FC236}">
                <a16:creationId xmlns:a16="http://schemas.microsoft.com/office/drawing/2014/main" id="{C1CF5FB5-3D6B-44D1-99CC-F0E11CB94948}"/>
              </a:ext>
            </a:extLst>
          </p:cNvPr>
          <p:cNvSpPr>
            <a:spLocks noGrp="1"/>
          </p:cNvSpPr>
          <p:nvPr>
            <p:ph type="body" sz="quarter" idx="10"/>
          </p:nvPr>
        </p:nvSpPr>
        <p:spPr>
          <a:xfrm>
            <a:off x="575263" y="2028632"/>
            <a:ext cx="5520737" cy="3884697"/>
          </a:xfrm>
          <a:prstGeom prst="rect">
            <a:avLst/>
          </a:prstGeom>
        </p:spPr>
        <p:txBody>
          <a:bodyPr lIns="91440" tIns="45720" rIns="91440" bIns="4572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633486"/>
            <a:ext cx="5149886" cy="5279842"/>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99553" y="6349153"/>
            <a:ext cx="7230416" cy="323165"/>
          </a:xfrm>
        </p:spPr>
        <p:txBody>
          <a:bodyPr>
            <a:spAutoFit/>
          </a:bodyPr>
          <a:lstStyle>
            <a:lvl1pPr marL="0" indent="0">
              <a:buNone/>
              <a:defRPr sz="1000" spc="50" baseline="0">
                <a:latin typeface="+mn-lt"/>
              </a:defRPr>
            </a:lvl1pPr>
          </a:lstStyle>
          <a:p>
            <a:pPr lvl="0"/>
            <a:r>
              <a:rPr lang="nb-NO"/>
              <a:t>Fotokreditering</a:t>
            </a:r>
          </a:p>
        </p:txBody>
      </p:sp>
    </p:spTree>
    <p:extLst>
      <p:ext uri="{BB962C8B-B14F-4D97-AF65-F5344CB8AC3E}">
        <p14:creationId xmlns:p14="http://schemas.microsoft.com/office/powerpoint/2010/main" val="2453813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r>
              <a:rPr lang="nb-NO"/>
              <a:t>20. oktober 2021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pic>
        <p:nvPicPr>
          <p:cNvPr id="7" name="Picture 4">
            <a:extLst>
              <a:ext uri="{FF2B5EF4-FFF2-40B4-BE49-F238E27FC236}">
                <a16:creationId xmlns:a16="http://schemas.microsoft.com/office/drawing/2014/main" id="{5E8F64EE-B86C-BE6C-0334-448E3E7383E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64718" y="5746534"/>
            <a:ext cx="889082"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23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r>
              <a:rPr lang="nb-NO"/>
              <a:t>20. oktober 2021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pic>
        <p:nvPicPr>
          <p:cNvPr id="7" name="Picture 4">
            <a:extLst>
              <a:ext uri="{FF2B5EF4-FFF2-40B4-BE49-F238E27FC236}">
                <a16:creationId xmlns:a16="http://schemas.microsoft.com/office/drawing/2014/main" id="{95A384B6-F4FC-1BA5-3408-39DADD8DD30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64718" y="5746534"/>
            <a:ext cx="889082"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838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r>
              <a:rPr lang="nb-NO"/>
              <a:t>20. oktober 2021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pic>
        <p:nvPicPr>
          <p:cNvPr id="7" name="Picture 4">
            <a:extLst>
              <a:ext uri="{FF2B5EF4-FFF2-40B4-BE49-F238E27FC236}">
                <a16:creationId xmlns:a16="http://schemas.microsoft.com/office/drawing/2014/main" id="{B445B60D-57B9-7A79-BA62-3A599ECE7C8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64718" y="5746534"/>
            <a:ext cx="889082"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35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11/14/2024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r>
              <a:rPr lang="nb-NO"/>
              <a:t>20. oktober 2021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a:t>
            </a:fld>
            <a:endParaRPr lang="en-US"/>
          </a:p>
        </p:txBody>
      </p:sp>
      <p:pic>
        <p:nvPicPr>
          <p:cNvPr id="8" name="Picture 4">
            <a:extLst>
              <a:ext uri="{FF2B5EF4-FFF2-40B4-BE49-F238E27FC236}">
                <a16:creationId xmlns:a16="http://schemas.microsoft.com/office/drawing/2014/main" id="{31F4ECE0-4E2B-DF1C-1EF4-C72FBFE12AA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64718" y="5746534"/>
            <a:ext cx="889082"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59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r>
              <a:rPr lang="nb-NO"/>
              <a:t>20. oktober 2021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AD569-83DD-4E5B-AF97-63825DE45633}" type="slidenum">
              <a:rPr lang="en-US" smtClean="0"/>
              <a:t>‹#›</a:t>
            </a:fld>
            <a:endParaRPr lang="en-US"/>
          </a:p>
        </p:txBody>
      </p:sp>
      <p:pic>
        <p:nvPicPr>
          <p:cNvPr id="10" name="Picture 4">
            <a:extLst>
              <a:ext uri="{FF2B5EF4-FFF2-40B4-BE49-F238E27FC236}">
                <a16:creationId xmlns:a16="http://schemas.microsoft.com/office/drawing/2014/main" id="{57E2305C-EDE3-3717-D4B0-1C42137FA8E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64718" y="5746534"/>
            <a:ext cx="889082"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69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r>
              <a:rPr lang="nb-NO"/>
              <a:t>20. oktober 2021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AD569-83DD-4E5B-AF97-63825DE45633}" type="slidenum">
              <a:rPr lang="en-US" smtClean="0"/>
              <a:t>‹#›</a:t>
            </a:fld>
            <a:endParaRPr lang="en-US"/>
          </a:p>
        </p:txBody>
      </p:sp>
      <p:pic>
        <p:nvPicPr>
          <p:cNvPr id="6" name="Picture 4">
            <a:extLst>
              <a:ext uri="{FF2B5EF4-FFF2-40B4-BE49-F238E27FC236}">
                <a16:creationId xmlns:a16="http://schemas.microsoft.com/office/drawing/2014/main" id="{026BCE24-EC18-FF47-2DA0-E82B443918D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64718" y="5746534"/>
            <a:ext cx="889082"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810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a:t>20. oktober 2021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AD569-83DD-4E5B-AF97-63825DE45633}" type="slidenum">
              <a:rPr lang="en-US" smtClean="0"/>
              <a:t>‹#›</a:t>
            </a:fld>
            <a:endParaRPr lang="en-US"/>
          </a:p>
        </p:txBody>
      </p:sp>
      <p:pic>
        <p:nvPicPr>
          <p:cNvPr id="5" name="Picture 4">
            <a:extLst>
              <a:ext uri="{FF2B5EF4-FFF2-40B4-BE49-F238E27FC236}">
                <a16:creationId xmlns:a16="http://schemas.microsoft.com/office/drawing/2014/main" id="{CD3E433C-7583-556C-4915-F6BCFFAF83F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64718" y="5746534"/>
            <a:ext cx="889082"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55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r>
              <a:rPr lang="nb-NO"/>
              <a:t>20. oktober 2021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a:t>
            </a:fld>
            <a:endParaRPr lang="en-US"/>
          </a:p>
        </p:txBody>
      </p:sp>
      <p:pic>
        <p:nvPicPr>
          <p:cNvPr id="8" name="Picture 4">
            <a:extLst>
              <a:ext uri="{FF2B5EF4-FFF2-40B4-BE49-F238E27FC236}">
                <a16:creationId xmlns:a16="http://schemas.microsoft.com/office/drawing/2014/main" id="{48D053AA-786B-43FE-CF59-AD21B66CF0D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64718" y="5746534"/>
            <a:ext cx="889082"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651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r>
              <a:rPr lang="nb-NO"/>
              <a:t>20. oktober 2021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a:t>
            </a:fld>
            <a:endParaRPr lang="en-US"/>
          </a:p>
        </p:txBody>
      </p:sp>
      <p:pic>
        <p:nvPicPr>
          <p:cNvPr id="8" name="Picture 4">
            <a:extLst>
              <a:ext uri="{FF2B5EF4-FFF2-40B4-BE49-F238E27FC236}">
                <a16:creationId xmlns:a16="http://schemas.microsoft.com/office/drawing/2014/main" id="{CB7543C0-8DE2-FEE4-305E-008F381062D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64718" y="5746534"/>
            <a:ext cx="889082"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066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r>
              <a:rPr lang="nb-NO"/>
              <a:t>20. oktober 2021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71486436"/>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r>
              <a:rPr lang="nb-NO"/>
              <a:t>20. oktober 2021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18945818"/>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219359" y="1862176"/>
            <a:ext cx="9651619" cy="3978862"/>
          </a:xfrm>
          <a:prstGeom prst="rect">
            <a:avLst/>
          </a:prstGeom>
        </p:spPr>
        <p:txBody>
          <a:bodyPr lIns="91440" tIns="45720" rIns="91440" bIns="4572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2616769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5520737" cy="1477584"/>
          </a:xfrm>
        </p:spPr>
        <p:txBody>
          <a:bodyPr/>
          <a:lstStyle/>
          <a:p>
            <a:r>
              <a:rPr lang="nb-NO"/>
              <a:t>Klikk for å redigere tittelstil</a:t>
            </a:r>
            <a:endParaRPr lang="en-US"/>
          </a:p>
        </p:txBody>
      </p:sp>
      <p:sp>
        <p:nvSpPr>
          <p:cNvPr id="4" name="Plassholder for tekst 3">
            <a:extLst>
              <a:ext uri="{FF2B5EF4-FFF2-40B4-BE49-F238E27FC236}">
                <a16:creationId xmlns:a16="http://schemas.microsoft.com/office/drawing/2014/main" id="{C1CF5FB5-3D6B-44D1-99CC-F0E11CB94948}"/>
              </a:ext>
            </a:extLst>
          </p:cNvPr>
          <p:cNvSpPr>
            <a:spLocks noGrp="1"/>
          </p:cNvSpPr>
          <p:nvPr>
            <p:ph type="body" sz="quarter" idx="10"/>
          </p:nvPr>
        </p:nvSpPr>
        <p:spPr>
          <a:xfrm>
            <a:off x="575263" y="2028632"/>
            <a:ext cx="5520737" cy="3884697"/>
          </a:xfrm>
          <a:prstGeom prst="rect">
            <a:avLst/>
          </a:prstGeom>
        </p:spPr>
        <p:txBody>
          <a:bodyPr lIns="91440" tIns="45720" rIns="91440" bIns="4572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ilde 5">
            <a:extLst>
              <a:ext uri="{FF2B5EF4-FFF2-40B4-BE49-F238E27FC236}">
                <a16:creationId xmlns:a16="http://schemas.microsoft.com/office/drawing/2014/main" id="{70F86513-61E2-4B24-BEA6-A699F2FC0ACA}"/>
              </a:ext>
            </a:extLst>
          </p:cNvPr>
          <p:cNvSpPr>
            <a:spLocks noGrp="1"/>
          </p:cNvSpPr>
          <p:nvPr>
            <p:ph type="pic" sz="quarter" idx="11"/>
          </p:nvPr>
        </p:nvSpPr>
        <p:spPr>
          <a:xfrm>
            <a:off x="6411160" y="633486"/>
            <a:ext cx="5149886" cy="5279842"/>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31725901-1B6A-4C45-8DFA-5AEEA34F5553}"/>
              </a:ext>
            </a:extLst>
          </p:cNvPr>
          <p:cNvSpPr>
            <a:spLocks noGrp="1"/>
          </p:cNvSpPr>
          <p:nvPr>
            <p:ph type="body" sz="quarter" idx="13" hasCustomPrompt="1"/>
          </p:nvPr>
        </p:nvSpPr>
        <p:spPr>
          <a:xfrm>
            <a:off x="599553" y="6349153"/>
            <a:ext cx="7230416" cy="323165"/>
          </a:xfrm>
        </p:spPr>
        <p:txBody>
          <a:bodyPr>
            <a:spAutoFit/>
          </a:bodyPr>
          <a:lstStyle>
            <a:lvl1pPr marL="0" indent="0">
              <a:buNone/>
              <a:defRPr sz="1000" spc="50" baseline="0">
                <a:latin typeface="+mn-lt"/>
              </a:defRPr>
            </a:lvl1pPr>
          </a:lstStyle>
          <a:p>
            <a:pPr lvl="0"/>
            <a:r>
              <a:rPr lang="nb-NO"/>
              <a:t>Fotokreditering</a:t>
            </a:r>
          </a:p>
        </p:txBody>
      </p:sp>
    </p:spTree>
    <p:extLst>
      <p:ext uri="{BB962C8B-B14F-4D97-AF65-F5344CB8AC3E}">
        <p14:creationId xmlns:p14="http://schemas.microsoft.com/office/powerpoint/2010/main" val="189690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11/14/2024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tel og to valgfrie elemen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262" y="551048"/>
            <a:ext cx="10985784" cy="784958"/>
          </a:xfrm>
        </p:spPr>
        <p:txBody>
          <a:bodyPr/>
          <a:lstStyle>
            <a:lvl1pPr>
              <a:defRPr/>
            </a:lvl1pPr>
          </a:lstStyle>
          <a:p>
            <a:r>
              <a:rPr lang="nb-NO"/>
              <a:t>Klikk for å redigere tittelstil</a:t>
            </a:r>
            <a:endParaRPr lang="en-US"/>
          </a:p>
        </p:txBody>
      </p:sp>
      <p:sp>
        <p:nvSpPr>
          <p:cNvPr id="7" name="Plassholder for tekst 6">
            <a:extLst>
              <a:ext uri="{FF2B5EF4-FFF2-40B4-BE49-F238E27FC236}">
                <a16:creationId xmlns:a16="http://schemas.microsoft.com/office/drawing/2014/main" id="{09D88CB4-C128-4C0D-85AC-05363983D89D}"/>
              </a:ext>
            </a:extLst>
          </p:cNvPr>
          <p:cNvSpPr>
            <a:spLocks noGrp="1"/>
          </p:cNvSpPr>
          <p:nvPr>
            <p:ph type="body" sz="quarter" idx="13" hasCustomPrompt="1"/>
          </p:nvPr>
        </p:nvSpPr>
        <p:spPr>
          <a:xfrm>
            <a:off x="600153" y="6349153"/>
            <a:ext cx="7230416" cy="298543"/>
          </a:xfrm>
        </p:spPr>
        <p:txBody>
          <a:bodyPr>
            <a:spAutoFit/>
          </a:bodyPr>
          <a:lstStyle>
            <a:lvl1pPr marL="0" indent="0">
              <a:buNone/>
              <a:defRPr sz="1000" spc="50" baseline="0">
                <a:latin typeface="+mn-lt"/>
              </a:defRPr>
            </a:lvl1pPr>
          </a:lstStyle>
          <a:p>
            <a:pPr lvl="0"/>
            <a:r>
              <a:rPr lang="nb-NO"/>
              <a:t>Fotokreditering</a:t>
            </a:r>
          </a:p>
        </p:txBody>
      </p:sp>
      <p:sp>
        <p:nvSpPr>
          <p:cNvPr id="3" name="Content Placeholder 2">
            <a:extLst>
              <a:ext uri="{FF2B5EF4-FFF2-40B4-BE49-F238E27FC236}">
                <a16:creationId xmlns:a16="http://schemas.microsoft.com/office/drawing/2014/main" id="{98C09D97-491E-4B44-B31E-075E94ECFD50}"/>
              </a:ext>
            </a:extLst>
          </p:cNvPr>
          <p:cNvSpPr>
            <a:spLocks noGrp="1"/>
          </p:cNvSpPr>
          <p:nvPr>
            <p:ph sz="quarter" idx="14"/>
          </p:nvPr>
        </p:nvSpPr>
        <p:spPr>
          <a:xfrm>
            <a:off x="657154" y="1809960"/>
            <a:ext cx="5149886" cy="4103369"/>
          </a:xfrm>
          <a:prstGeom prst="rect">
            <a:avLst/>
          </a:prstGeom>
        </p:spPr>
        <p:txBody>
          <a:bodyPr lIns="91440" tIns="45720" rIns="91440" bIns="4572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Content Placeholder 3">
            <a:extLst>
              <a:ext uri="{FF2B5EF4-FFF2-40B4-BE49-F238E27FC236}">
                <a16:creationId xmlns:a16="http://schemas.microsoft.com/office/drawing/2014/main" id="{AF3B0EA0-EE56-4BC2-9A97-1C7D7797FA56}"/>
              </a:ext>
            </a:extLst>
          </p:cNvPr>
          <p:cNvSpPr>
            <a:spLocks noGrp="1"/>
          </p:cNvSpPr>
          <p:nvPr>
            <p:ph sz="quarter" idx="15"/>
          </p:nvPr>
        </p:nvSpPr>
        <p:spPr>
          <a:xfrm>
            <a:off x="6411160" y="1809960"/>
            <a:ext cx="5149886" cy="4103369"/>
          </a:xfrm>
          <a:prstGeom prst="rect">
            <a:avLst/>
          </a:prstGeom>
        </p:spPr>
        <p:txBody>
          <a:bodyPr lIns="91440" tIns="45720" rIns="91440" bIns="4572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094522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2"/>
                </a:solidFill>
              </a:defRPr>
            </a:lvl1pPr>
          </a:lstStyle>
          <a:p>
            <a:r>
              <a:rPr lang="en-US"/>
              <a:t>Click to edit Master title style</a:t>
            </a:r>
            <a:endParaRPr lang="nb-NO"/>
          </a:p>
        </p:txBody>
      </p:sp>
      <p:sp>
        <p:nvSpPr>
          <p:cNvPr id="5" name="Plassholder for dato 4"/>
          <p:cNvSpPr>
            <a:spLocks noGrp="1"/>
          </p:cNvSpPr>
          <p:nvPr>
            <p:ph type="dt" sz="half" idx="10"/>
          </p:nvPr>
        </p:nvSpPr>
        <p:spPr/>
        <p:txBody>
          <a:bodyPr/>
          <a:lstStyle>
            <a:lvl1pPr>
              <a:defRPr>
                <a:solidFill>
                  <a:schemeClr val="tx2"/>
                </a:solidFill>
              </a:defRPr>
            </a:lvl1pPr>
          </a:lstStyle>
          <a:p>
            <a:endParaRPr lang="nb-NO"/>
          </a:p>
        </p:txBody>
      </p:sp>
      <p:sp>
        <p:nvSpPr>
          <p:cNvPr id="6" name="Plassholder for bunntekst 5"/>
          <p:cNvSpPr>
            <a:spLocks noGrp="1"/>
          </p:cNvSpPr>
          <p:nvPr>
            <p:ph type="ftr" sz="quarter" idx="11"/>
          </p:nvPr>
        </p:nvSpPr>
        <p:spPr/>
        <p:txBody>
          <a:bodyPr/>
          <a:lstStyle>
            <a:lvl1pPr>
              <a:defRPr>
                <a:solidFill>
                  <a:schemeClr val="tx2"/>
                </a:solidFill>
              </a:defRPr>
            </a:lvl1pPr>
          </a:lstStyle>
          <a:p>
            <a:endParaRPr lang="nb-NO"/>
          </a:p>
        </p:txBody>
      </p:sp>
      <p:sp>
        <p:nvSpPr>
          <p:cNvPr id="7" name="Plassholder for lysbildenummer 6"/>
          <p:cNvSpPr>
            <a:spLocks noGrp="1"/>
          </p:cNvSpPr>
          <p:nvPr>
            <p:ph type="sldNum" sz="quarter" idx="12"/>
          </p:nvPr>
        </p:nvSpPr>
        <p:spPr/>
        <p:txBody>
          <a:bodyPr/>
          <a:lstStyle>
            <a:lvl1pPr>
              <a:defRPr>
                <a:solidFill>
                  <a:schemeClr val="tx2"/>
                </a:solidFill>
              </a:defRPr>
            </a:lvl1pPr>
          </a:lstStyle>
          <a:p>
            <a:fld id="{ECC25F22-D5A2-49CF-8FBE-5C3392B72C8D}" type="slidenum">
              <a:rPr lang="nb-NO" smtClean="0"/>
              <a:pPr/>
              <a:t>‹#›</a:t>
            </a:fld>
            <a:endParaRPr lang="nb-NO"/>
          </a:p>
        </p:txBody>
      </p:sp>
      <p:sp>
        <p:nvSpPr>
          <p:cNvPr id="8" name="Plassholder for innhold 2"/>
          <p:cNvSpPr>
            <a:spLocks noGrp="1"/>
          </p:cNvSpPr>
          <p:nvPr>
            <p:ph idx="1"/>
          </p:nvPr>
        </p:nvSpPr>
        <p:spPr>
          <a:xfrm>
            <a:off x="936000" y="1434722"/>
            <a:ext cx="5040000" cy="4525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innhold 2"/>
          <p:cNvSpPr>
            <a:spLocks noGrp="1"/>
          </p:cNvSpPr>
          <p:nvPr>
            <p:ph idx="13"/>
          </p:nvPr>
        </p:nvSpPr>
        <p:spPr>
          <a:xfrm>
            <a:off x="6215655" y="1434722"/>
            <a:ext cx="5040000" cy="4525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177926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812E48-A991-457C-BD8E-F5C93508D84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04EA183-5275-4418-8DCF-15B9037EF704}"/>
              </a:ext>
            </a:extLst>
          </p:cNvPr>
          <p:cNvSpPr>
            <a:spLocks noGrp="1"/>
          </p:cNvSpPr>
          <p:nvPr>
            <p:ph type="dt" sz="half" idx="10"/>
          </p:nvPr>
        </p:nvSpPr>
        <p:spPr/>
        <p:txBody>
          <a:bodyPr/>
          <a:lstStyle/>
          <a:p>
            <a:r>
              <a:rPr lang="nb-NO"/>
              <a:t>20. oktober 2021</a:t>
            </a:r>
            <a:endParaRPr lang="en-US"/>
          </a:p>
        </p:txBody>
      </p:sp>
      <p:sp>
        <p:nvSpPr>
          <p:cNvPr id="4" name="Plassholder for bunntekst 3">
            <a:extLst>
              <a:ext uri="{FF2B5EF4-FFF2-40B4-BE49-F238E27FC236}">
                <a16:creationId xmlns:a16="http://schemas.microsoft.com/office/drawing/2014/main" id="{B356C2B1-F2A4-4579-A45C-8CAF74A25C08}"/>
              </a:ext>
            </a:extLst>
          </p:cNvPr>
          <p:cNvSpPr>
            <a:spLocks noGrp="1"/>
          </p:cNvSpPr>
          <p:nvPr>
            <p:ph type="ftr" sz="quarter" idx="11"/>
          </p:nvPr>
        </p:nvSpPr>
        <p:spPr/>
        <p:txBody>
          <a:bodyPr/>
          <a:lstStyle/>
          <a:p>
            <a:endParaRPr lang="en-US"/>
          </a:p>
        </p:txBody>
      </p:sp>
      <p:sp>
        <p:nvSpPr>
          <p:cNvPr id="5" name="Plassholder for lysbildenummer 4">
            <a:extLst>
              <a:ext uri="{FF2B5EF4-FFF2-40B4-BE49-F238E27FC236}">
                <a16:creationId xmlns:a16="http://schemas.microsoft.com/office/drawing/2014/main" id="{95CA5253-6552-4A24-8E27-C9FF7345490D}"/>
              </a:ext>
            </a:extLst>
          </p:cNvPr>
          <p:cNvSpPr>
            <a:spLocks noGrp="1"/>
          </p:cNvSpPr>
          <p:nvPr>
            <p:ph type="sldNum" sz="quarter" idx="12"/>
          </p:nvPr>
        </p:nvSpPr>
        <p:spPr/>
        <p:txBody>
          <a:bodyPr/>
          <a:lstStyle/>
          <a:p>
            <a:fld id="{BE9AD569-83DD-4E5B-AF97-63825DE45633}" type="slidenum">
              <a:rPr lang="en-US" smtClean="0"/>
              <a:t>‹#›</a:t>
            </a:fld>
            <a:endParaRPr lang="en-US"/>
          </a:p>
        </p:txBody>
      </p:sp>
      <p:pic>
        <p:nvPicPr>
          <p:cNvPr id="10" name="Picture 4">
            <a:extLst>
              <a:ext uri="{FF2B5EF4-FFF2-40B4-BE49-F238E27FC236}">
                <a16:creationId xmlns:a16="http://schemas.microsoft.com/office/drawing/2014/main" id="{07B85568-149A-47FE-8801-DE463840B19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64718" y="5746534"/>
            <a:ext cx="889082"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17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219359" y="1862176"/>
            <a:ext cx="9651619" cy="3978862"/>
          </a:xfrm>
          <a:prstGeom prst="rect">
            <a:avLst/>
          </a:prstGeom>
        </p:spPr>
        <p:txBody>
          <a:bodyPr lIns="91440" tIns="45720" rIns="91440" bIns="45720"/>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2908293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219359" y="1862176"/>
            <a:ext cx="9651619" cy="3978862"/>
          </a:xfrm>
          <a:prstGeom prst="rect">
            <a:avLst/>
          </a:prstGeom>
        </p:spPr>
        <p:txBody>
          <a:bodyPr lIns="91440" tIns="45720" rIns="91440" bIns="4572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2611789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219359" y="1862176"/>
            <a:ext cx="9651619" cy="3978862"/>
          </a:xfrm>
          <a:prstGeom prst="rect">
            <a:avLst/>
          </a:prstGeom>
        </p:spPr>
        <p:txBody>
          <a:bodyPr lIns="91440" tIns="45720" rIns="91440" bIns="4572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1243985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219359" y="1862176"/>
            <a:ext cx="9651619" cy="3978862"/>
          </a:xfrm>
          <a:prstGeom prst="rect">
            <a:avLst/>
          </a:prstGeom>
        </p:spPr>
        <p:txBody>
          <a:bodyPr lIns="91440" tIns="45720" rIns="91440" bIns="4572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80388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219359" y="1862176"/>
            <a:ext cx="9651619" cy="3978862"/>
          </a:xfrm>
          <a:prstGeom prst="rect">
            <a:avLst/>
          </a:prstGeom>
        </p:spPr>
        <p:txBody>
          <a:bodyPr lIns="91440" tIns="45720" rIns="91440" bIns="4572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3689740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3" name="Content Placeholder 2">
            <a:extLst>
              <a:ext uri="{FF2B5EF4-FFF2-40B4-BE49-F238E27FC236}">
                <a16:creationId xmlns:a16="http://schemas.microsoft.com/office/drawing/2014/main" id="{276B0DE3-8AB4-4283-AAF7-C599EB450E01}"/>
              </a:ext>
            </a:extLst>
          </p:cNvPr>
          <p:cNvSpPr>
            <a:spLocks noGrp="1"/>
          </p:cNvSpPr>
          <p:nvPr>
            <p:ph sz="quarter" idx="11"/>
          </p:nvPr>
        </p:nvSpPr>
        <p:spPr>
          <a:xfrm>
            <a:off x="1219359" y="1862176"/>
            <a:ext cx="9651619" cy="3978862"/>
          </a:xfrm>
          <a:prstGeom prst="rect">
            <a:avLst/>
          </a:prstGeom>
        </p:spPr>
        <p:txBody>
          <a:bodyPr lIns="91440" tIns="45720" rIns="91440" bIns="45720"/>
          <a:lstStyle/>
          <a:p>
            <a:pPr lvl="0"/>
            <a:r>
              <a:rPr lang="nb-NO" noProof="0"/>
              <a:t>Rediger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718937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Forside halv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halv1, halv2, halv3, halv4, halv5, halv6, halv7, halv8</a:t>
            </a:r>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7">
              <a:extLst>
                <a:ext uri="{96DAC541-7B7A-43D3-8B79-37D633B846F1}">
                  <asvg:svgBlip xmlns:asvg="http://schemas.microsoft.com/office/drawing/2016/SVG/main" r:embed="rId8"/>
                </a:ext>
              </a:extLst>
            </a:blip>
            <a:stretch>
              <a:fillRect/>
            </a:stretch>
          </a:blipFill>
        </p:spPr>
        <p:txBody>
          <a:bodyPr/>
          <a:lstStyle>
            <a:lvl1pPr>
              <a:buNone/>
              <a:defRPr/>
            </a:lvl1pPr>
          </a:lstStyle>
          <a:p>
            <a:pPr lvl="0"/>
            <a:r>
              <a:rPr lang="nb-NO"/>
              <a:t> </a:t>
            </a:r>
            <a:endParaRPr lang="en-US"/>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3">
              <a:extLst>
                <a:ext uri="{96DAC541-7B7A-43D3-8B79-37D633B846F1}">
                  <asvg:svgBlip xmlns:asvg="http://schemas.microsoft.com/office/drawing/2016/SVG/main" r:embed="rId4"/>
                </a:ext>
              </a:extLst>
            </a:blip>
            <a:stretch>
              <a:fillRect/>
            </a:stretch>
          </a:blipFill>
        </p:spPr>
        <p:txBody>
          <a:bodyPr/>
          <a:lstStyle>
            <a:lvl1pPr>
              <a:buNone/>
              <a:defRPr sz="100"/>
            </a:lvl1pPr>
          </a:lstStyle>
          <a:p>
            <a:pPr lvl="0"/>
            <a:r>
              <a:rPr lang="nb-NO"/>
              <a:t> </a:t>
            </a:r>
            <a:endParaRPr lang="en-US"/>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2235878"/>
            <a:ext cx="5716962" cy="1796624"/>
          </a:xfrm>
        </p:spPr>
        <p:txBody>
          <a:bodyPr/>
          <a:lstStyle>
            <a:lvl1pPr>
              <a:lnSpc>
                <a:spcPct val="100000"/>
              </a:lnSpc>
              <a:defRPr sz="4500"/>
            </a:lvl1pPr>
          </a:lstStyle>
          <a:p>
            <a:r>
              <a:rPr lang="nb-NO"/>
              <a:t>Klikk for å redigere tittelstil</a:t>
            </a:r>
            <a:endParaRPr lang="en-US"/>
          </a:p>
        </p:txBody>
      </p:sp>
      <p:sp>
        <p:nvSpPr>
          <p:cNvPr id="4" name="Text Placeholder 3">
            <a:extLst>
              <a:ext uri="{FF2B5EF4-FFF2-40B4-BE49-F238E27FC236}">
                <a16:creationId xmlns:a16="http://schemas.microsoft.com/office/drawing/2014/main" id="{33333ACA-8377-46D1-9D90-73F9F4A0D070}"/>
              </a:ext>
            </a:extLst>
          </p:cNvPr>
          <p:cNvSpPr>
            <a:spLocks noGrp="1"/>
          </p:cNvSpPr>
          <p:nvPr>
            <p:ph type="body" sz="quarter" idx="18" hasCustomPrompt="1"/>
          </p:nvPr>
        </p:nvSpPr>
        <p:spPr>
          <a:xfrm>
            <a:off x="379038" y="4237773"/>
            <a:ext cx="5716962" cy="757238"/>
          </a:xfrm>
        </p:spPr>
        <p:txBody>
          <a:bodyPr/>
          <a:lstStyle>
            <a:lvl1pPr marL="0" indent="0">
              <a:spcBef>
                <a:spcPts val="0"/>
              </a:spcBef>
              <a:buNone/>
              <a:defRPr/>
            </a:lvl1pPr>
          </a:lstStyle>
          <a:p>
            <a:pPr lvl="0"/>
            <a:r>
              <a:rPr lang="en-US" err="1"/>
              <a:t>Underoverskrift</a:t>
            </a:r>
            <a:endParaRPr lang="en-US"/>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a:t>Tittel</a:t>
            </a:r>
            <a:endParaRPr lang="en-US"/>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a:t>Universitet</a:t>
            </a:r>
            <a:endParaRPr lang="en-US"/>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a:p>
        </p:txBody>
      </p:sp>
    </p:spTree>
    <p:extLst>
      <p:ext uri="{BB962C8B-B14F-4D97-AF65-F5344CB8AC3E}">
        <p14:creationId xmlns:p14="http://schemas.microsoft.com/office/powerpoint/2010/main" val="135739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11/14/2024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nnho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
        <p:nvSpPr>
          <p:cNvPr id="9" name="addin_colorbox" hidden="1">
            <a:extLst>
              <a:ext uri="{FF2B5EF4-FFF2-40B4-BE49-F238E27FC236}">
                <a16:creationId xmlns:a16="http://schemas.microsoft.com/office/drawing/2014/main" id="{03278B68-CC85-45D7-BC07-7A767805E25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0" name="addin_title" hidden="1">
            <a:extLst>
              <a:ext uri="{FF2B5EF4-FFF2-40B4-BE49-F238E27FC236}">
                <a16:creationId xmlns:a16="http://schemas.microsoft.com/office/drawing/2014/main" id="{8FCE75F0-EE57-496E-8BA4-489EBB8E5AF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1" name="addin_text" hidden="1">
            <a:extLst>
              <a:ext uri="{FF2B5EF4-FFF2-40B4-BE49-F238E27FC236}">
                <a16:creationId xmlns:a16="http://schemas.microsoft.com/office/drawing/2014/main" id="{269FBB4E-8C52-436E-BA48-6940B6731E12}"/>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2" name="addin_image" hidden="1">
            <a:extLst>
              <a:ext uri="{FF2B5EF4-FFF2-40B4-BE49-F238E27FC236}">
                <a16:creationId xmlns:a16="http://schemas.microsoft.com/office/drawing/2014/main" id="{42EA8043-85A0-4D8F-8348-BA355A7B5FF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3" name="addin_grouplist" hidden="1">
            <a:extLst>
              <a:ext uri="{FF2B5EF4-FFF2-40B4-BE49-F238E27FC236}">
                <a16:creationId xmlns:a16="http://schemas.microsoft.com/office/drawing/2014/main" id="{E563CD6A-A576-44D3-8CC3-9114D591672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4" name="addin_logo" hidden="1">
            <a:extLst>
              <a:ext uri="{FF2B5EF4-FFF2-40B4-BE49-F238E27FC236}">
                <a16:creationId xmlns:a16="http://schemas.microsoft.com/office/drawing/2014/main" id="{9CF18725-D8DB-4F08-9D16-41237AACFD4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16" name="addin_fillplaceholders" hidden="1">
            <a:extLst>
              <a:ext uri="{FF2B5EF4-FFF2-40B4-BE49-F238E27FC236}">
                <a16:creationId xmlns:a16="http://schemas.microsoft.com/office/drawing/2014/main" id="{991EC08D-EFD8-4694-9D89-D08AFA1A309F}"/>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17" name="addin_colorlist" hidden="1">
            <a:extLst>
              <a:ext uri="{FF2B5EF4-FFF2-40B4-BE49-F238E27FC236}">
                <a16:creationId xmlns:a16="http://schemas.microsoft.com/office/drawing/2014/main" id="{FD0BFB97-1416-4EB5-9378-C644C455BF7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18" name="addin_background" hidden="1">
            <a:extLst>
              <a:ext uri="{FF2B5EF4-FFF2-40B4-BE49-F238E27FC236}">
                <a16:creationId xmlns:a16="http://schemas.microsoft.com/office/drawing/2014/main" id="{1EE69F7B-96E4-4D08-8544-715743B31CD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
        <p:nvSpPr>
          <p:cNvPr id="8" name="Title 1">
            <a:extLst>
              <a:ext uri="{FF2B5EF4-FFF2-40B4-BE49-F238E27FC236}">
                <a16:creationId xmlns:a16="http://schemas.microsoft.com/office/drawing/2014/main" id="{EA672648-934A-4F12-93E6-1D228EB52827}"/>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2400" b="0" i="0" u="none" cap="none">
                <a:solidFill>
                  <a:srgbClr val="000000"/>
                </a:solidFill>
                <a:latin typeface="+mn-lt"/>
              </a:defRPr>
            </a:lvl1pPr>
          </a:lstStyle>
          <a:p>
            <a:pPr lvl="0"/>
            <a:r>
              <a:rPr lang="nb-NO"/>
              <a:t>Klikk for å redigere tekststiler i malen</a:t>
            </a:r>
          </a:p>
        </p:txBody>
      </p:sp>
    </p:spTree>
    <p:extLst>
      <p:ext uri="{BB962C8B-B14F-4D97-AF65-F5344CB8AC3E}">
        <p14:creationId xmlns:p14="http://schemas.microsoft.com/office/powerpoint/2010/main" val="1042804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o tekstbokser med underoverskrif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a:p>
        </p:txBody>
      </p:sp>
      <p:sp>
        <p:nvSpPr>
          <p:cNvPr id="12" name="addin_colorbox" hidden="1">
            <a:extLst>
              <a:ext uri="{FF2B5EF4-FFF2-40B4-BE49-F238E27FC236}">
                <a16:creationId xmlns:a16="http://schemas.microsoft.com/office/drawing/2014/main" id="{1F56F7F2-0BBD-484C-9008-B8C0CB7D240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addin_colorbox</a:t>
            </a:r>
            <a:endParaRPr lang="nb-NO"/>
          </a:p>
        </p:txBody>
      </p:sp>
      <p:sp>
        <p:nvSpPr>
          <p:cNvPr id="13" name="addin_title" hidden="1">
            <a:extLst>
              <a:ext uri="{FF2B5EF4-FFF2-40B4-BE49-F238E27FC236}">
                <a16:creationId xmlns:a16="http://schemas.microsoft.com/office/drawing/2014/main" id="{BE45413D-3777-488C-9081-98CD311209B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addin_title</a:t>
            </a:r>
            <a:endParaRPr lang="nb-NO"/>
          </a:p>
        </p:txBody>
      </p:sp>
      <p:sp>
        <p:nvSpPr>
          <p:cNvPr id="14" name="addin_text" hidden="1">
            <a:extLst>
              <a:ext uri="{FF2B5EF4-FFF2-40B4-BE49-F238E27FC236}">
                <a16:creationId xmlns:a16="http://schemas.microsoft.com/office/drawing/2014/main" id="{4BD0960F-BF1F-4126-A3F8-B418D42FDE7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5" name="addin_image" hidden="1">
            <a:extLst>
              <a:ext uri="{FF2B5EF4-FFF2-40B4-BE49-F238E27FC236}">
                <a16:creationId xmlns:a16="http://schemas.microsoft.com/office/drawing/2014/main" id="{C39DDD84-E44A-46C8-A71C-34C426FB8C92}"/>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addin_image</a:t>
            </a:r>
            <a:endParaRPr lang="nb-NO"/>
          </a:p>
        </p:txBody>
      </p:sp>
      <p:sp>
        <p:nvSpPr>
          <p:cNvPr id="16" name="addin_grouplist" hidden="1">
            <a:extLst>
              <a:ext uri="{FF2B5EF4-FFF2-40B4-BE49-F238E27FC236}">
                <a16:creationId xmlns:a16="http://schemas.microsoft.com/office/drawing/2014/main" id="{AEDE561B-E28A-4695-BEA3-2B6278A31E9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err="1">
                <a:solidFill>
                  <a:schemeClr val="lt1"/>
                </a:solidFill>
                <a:latin typeface="+mn-lt"/>
                <a:ea typeface="+mn-ea"/>
                <a:cs typeface="+mn-cs"/>
              </a:rPr>
              <a:t>SkiftBakgrunnGroup</a:t>
            </a:r>
            <a:endParaRPr lang="nb-NO"/>
          </a:p>
        </p:txBody>
      </p:sp>
      <p:sp>
        <p:nvSpPr>
          <p:cNvPr id="17" name="addin_logo" hidden="1">
            <a:extLst>
              <a:ext uri="{FF2B5EF4-FFF2-40B4-BE49-F238E27FC236}">
                <a16:creationId xmlns:a16="http://schemas.microsoft.com/office/drawing/2014/main" id="{2AAC8E8D-4887-45BD-9C03-DA53C4A7934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18" name="addin_fillplaceholders" hidden="1">
            <a:extLst>
              <a:ext uri="{FF2B5EF4-FFF2-40B4-BE49-F238E27FC236}">
                <a16:creationId xmlns:a16="http://schemas.microsoft.com/office/drawing/2014/main" id="{CBAE5DC2-094D-4983-A93E-68A430FDFDA5}"/>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addin_fillplaceholders</a:t>
            </a:r>
            <a:endParaRPr lang="nb-NO"/>
          </a:p>
        </p:txBody>
      </p:sp>
      <p:sp>
        <p:nvSpPr>
          <p:cNvPr id="19" name="addin_colorlist" hidden="1">
            <a:extLst>
              <a:ext uri="{FF2B5EF4-FFF2-40B4-BE49-F238E27FC236}">
                <a16:creationId xmlns:a16="http://schemas.microsoft.com/office/drawing/2014/main" id="{9821EDDB-6D76-4A0C-A80A-8E839D9FFA7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kapforHvit</a:t>
            </a:r>
            <a:r>
              <a:rPr lang="nb-NO"/>
              <a:t>, </a:t>
            </a:r>
            <a:r>
              <a:rPr lang="nb-NO" err="1"/>
              <a:t>gronn</a:t>
            </a:r>
            <a:r>
              <a:rPr lang="nb-NO"/>
              <a:t>, halv1, halv2, halv5, halv7</a:t>
            </a:r>
          </a:p>
        </p:txBody>
      </p:sp>
      <p:sp>
        <p:nvSpPr>
          <p:cNvPr id="20" name="addin_background" hidden="1">
            <a:extLst>
              <a:ext uri="{FF2B5EF4-FFF2-40B4-BE49-F238E27FC236}">
                <a16:creationId xmlns:a16="http://schemas.microsoft.com/office/drawing/2014/main" id="{F537A33B-63F9-4866-8A22-F1702265B04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addin_background</a:t>
            </a:r>
            <a:endParaRPr lang="nb-NO"/>
          </a:p>
        </p:txBody>
      </p:sp>
      <p:sp>
        <p:nvSpPr>
          <p:cNvPr id="21" name="Title 1">
            <a:extLst>
              <a:ext uri="{FF2B5EF4-FFF2-40B4-BE49-F238E27FC236}">
                <a16:creationId xmlns:a16="http://schemas.microsoft.com/office/drawing/2014/main" id="{9602F61A-9452-4566-BD44-010DF2575066}"/>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p>
        </p:txBody>
      </p:sp>
      <p:sp>
        <p:nvSpPr>
          <p:cNvPr id="22" name="Subtitle 2">
            <a:extLst>
              <a:ext uri="{FF2B5EF4-FFF2-40B4-BE49-F238E27FC236}">
                <a16:creationId xmlns:a16="http://schemas.microsoft.com/office/drawing/2014/main" id="{3374CAD7-B62E-4CF1-AD5A-43232DD10E2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60045" y="1757498"/>
            <a:ext cx="5489213"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76623"/>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57498"/>
            <a:ext cx="5489213" cy="4301395"/>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184396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11/14/2024</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11/14/2024</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11/14/2024</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11/14/2024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11/14/2024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43BDC-0553-40FA-A4DB-EDAAA606CFF6}" type="datetimeFigureOut">
              <a:rPr lang="en-US" smtClean="0"/>
              <a:t>11/14/2024</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 id="2147483687" r:id="rId13"/>
    <p:sldLayoutId id="2147483688" r:id="rId14"/>
    <p:sldLayoutId id="2147483689" r:id="rId15"/>
    <p:sldLayoutId id="214748369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b-NO"/>
              <a:t>20. oktober 2021</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D569-83DD-4E5B-AF97-63825DE45633}" type="slidenum">
              <a:rPr lang="en-US" smtClean="0"/>
              <a:t>‹#›</a:t>
            </a:fld>
            <a:endParaRPr lang="en-US"/>
          </a:p>
        </p:txBody>
      </p:sp>
      <p:pic>
        <p:nvPicPr>
          <p:cNvPr id="7" name="Picture 4">
            <a:extLst>
              <a:ext uri="{FF2B5EF4-FFF2-40B4-BE49-F238E27FC236}">
                <a16:creationId xmlns:a16="http://schemas.microsoft.com/office/drawing/2014/main" id="{BE1C76D4-941E-9023-E403-91208F5A053F}"/>
              </a:ext>
            </a:extLst>
          </p:cNvPr>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10464718" y="5746534"/>
            <a:ext cx="889082" cy="8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8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s://www.ssb.no/teknologi-og-innovasjon/forskning-og-innovasjon-i-naeringslivet/statistikk/forskerpersonale/artikler/skjev-rekruttering-til-akademia"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ssb.no/statbank/table/13921/"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chart" Target="../charts/chart20.xml"/><Relationship Id="rId4" Type="http://schemas.openxmlformats.org/officeDocument/2006/relationships/chart" Target="../charts/char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47.xml.rels><?xml version="1.0" encoding="UTF-8" standalone="yes"?>
<Relationships xmlns="http://schemas.openxmlformats.org/package/2006/relationships"><Relationship Id="rId3" Type="http://schemas.openxmlformats.org/officeDocument/2006/relationships/chart" Target="../charts/chart31.xml"/><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hart" Target="../charts/chart32.xml"/><Relationship Id="rId7"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9C09BDAB-78F3-4164-8AE6-8AA55AC3B1C0}"/>
              </a:ext>
            </a:extLst>
          </p:cNvPr>
          <p:cNvSpPr>
            <a:spLocks noGrp="1"/>
          </p:cNvSpPr>
          <p:nvPr>
            <p:ph type="dt" sz="half" idx="10"/>
          </p:nvPr>
        </p:nvSpPr>
        <p:spPr/>
        <p:txBody>
          <a:bodyPr/>
          <a:lstStyle/>
          <a:p>
            <a:r>
              <a:rPr lang="nb-NO"/>
              <a:t>11. november 2024</a:t>
            </a:r>
            <a:endParaRPr lang="en-US"/>
          </a:p>
        </p:txBody>
      </p:sp>
      <p:pic>
        <p:nvPicPr>
          <p:cNvPr id="4" name="Bilde 4">
            <a:extLst>
              <a:ext uri="{FF2B5EF4-FFF2-40B4-BE49-F238E27FC236}">
                <a16:creationId xmlns:a16="http://schemas.microsoft.com/office/drawing/2014/main" id="{64A74B77-D808-41D2-9B76-47CBEC7D47BB}"/>
              </a:ext>
            </a:extLst>
          </p:cNvPr>
          <p:cNvPicPr>
            <a:picLocks noChangeAspect="1"/>
          </p:cNvPicPr>
          <p:nvPr/>
        </p:nvPicPr>
        <p:blipFill>
          <a:blip r:embed="rId2"/>
          <a:stretch>
            <a:fillRect/>
          </a:stretch>
        </p:blipFill>
        <p:spPr>
          <a:xfrm>
            <a:off x="972617" y="986459"/>
            <a:ext cx="4639733" cy="4478301"/>
          </a:xfrm>
          <a:prstGeom prst="rect">
            <a:avLst/>
          </a:prstGeom>
        </p:spPr>
      </p:pic>
      <p:sp>
        <p:nvSpPr>
          <p:cNvPr id="6" name="Undertittel 6">
            <a:extLst>
              <a:ext uri="{FF2B5EF4-FFF2-40B4-BE49-F238E27FC236}">
                <a16:creationId xmlns:a16="http://schemas.microsoft.com/office/drawing/2014/main" id="{173A75E4-D719-410F-90B1-C4BD32E91D0F}"/>
              </a:ext>
            </a:extLst>
          </p:cNvPr>
          <p:cNvSpPr txBox="1">
            <a:spLocks/>
          </p:cNvSpPr>
          <p:nvPr/>
        </p:nvSpPr>
        <p:spPr>
          <a:xfrm>
            <a:off x="6694713" y="1940263"/>
            <a:ext cx="5497287" cy="245444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3600">
                <a:latin typeface="Roboto"/>
                <a:ea typeface="Roboto"/>
                <a:cs typeface="Roboto"/>
              </a:rPr>
              <a:t>Lansering av </a:t>
            </a:r>
          </a:p>
          <a:p>
            <a:pPr marL="0" indent="0" algn="ctr">
              <a:buNone/>
            </a:pPr>
            <a:r>
              <a:rPr lang="nb-NO" sz="3600">
                <a:latin typeface="Roboto"/>
                <a:ea typeface="Roboto"/>
                <a:cs typeface="Roboto"/>
              </a:rPr>
              <a:t>Indikatorrapporten 2024</a:t>
            </a:r>
            <a:endParaRPr lang="nb-NO" sz="3600">
              <a:cs typeface="Roboto"/>
            </a:endParaRPr>
          </a:p>
          <a:p>
            <a:pPr algn="ctr"/>
            <a:endParaRPr lang="nb-NO" sz="2000" i="1"/>
          </a:p>
          <a:p>
            <a:pPr marL="0" indent="0" algn="ctr">
              <a:buNone/>
            </a:pPr>
            <a:r>
              <a:rPr lang="nb-NO" i="1">
                <a:latin typeface="Roboto"/>
                <a:ea typeface="Roboto"/>
                <a:cs typeface="Roboto"/>
              </a:rPr>
              <a:t>       </a:t>
            </a:r>
          </a:p>
        </p:txBody>
      </p:sp>
    </p:spTree>
    <p:extLst>
      <p:ext uri="{BB962C8B-B14F-4D97-AF65-F5344CB8AC3E}">
        <p14:creationId xmlns:p14="http://schemas.microsoft.com/office/powerpoint/2010/main" val="255231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9E43F9-20FE-210D-F574-F01A175F40F2}"/>
              </a:ext>
            </a:extLst>
          </p:cNvPr>
          <p:cNvSpPr>
            <a:spLocks noGrp="1"/>
          </p:cNvSpPr>
          <p:nvPr>
            <p:ph type="title"/>
          </p:nvPr>
        </p:nvSpPr>
        <p:spPr/>
        <p:txBody>
          <a:bodyPr/>
          <a:lstStyle/>
          <a:p>
            <a:r>
              <a:rPr lang="nb-NO"/>
              <a:t>Sett med internasjonale øyne har Norge:</a:t>
            </a:r>
            <a:endParaRPr lang="en-GB"/>
          </a:p>
        </p:txBody>
      </p:sp>
      <p:sp>
        <p:nvSpPr>
          <p:cNvPr id="3" name="Plassholder for innhold 2">
            <a:extLst>
              <a:ext uri="{FF2B5EF4-FFF2-40B4-BE49-F238E27FC236}">
                <a16:creationId xmlns:a16="http://schemas.microsoft.com/office/drawing/2014/main" id="{7A80B9AC-7C6D-F366-1C59-9193B0439692}"/>
              </a:ext>
            </a:extLst>
          </p:cNvPr>
          <p:cNvSpPr>
            <a:spLocks noGrp="1"/>
          </p:cNvSpPr>
          <p:nvPr>
            <p:ph idx="1"/>
          </p:nvPr>
        </p:nvSpPr>
        <p:spPr/>
        <p:txBody>
          <a:bodyPr/>
          <a:lstStyle/>
          <a:p>
            <a:r>
              <a:rPr lang="nb-NO" dirty="0"/>
              <a:t>Lav FoU-andel av BNP (1,56  % vs. 2,72 % i OECD) </a:t>
            </a:r>
          </a:p>
          <a:p>
            <a:r>
              <a:rPr lang="nb-NO" dirty="0"/>
              <a:t>Lite FoU i næringslivet (litt opp senere år, 55 % vs. 74% i OECD)  (2023: 58 %)</a:t>
            </a:r>
          </a:p>
          <a:p>
            <a:r>
              <a:rPr lang="nb-NO" dirty="0"/>
              <a:t>Femte høyeste andel offentlig FoU-finansiering</a:t>
            </a:r>
          </a:p>
          <a:p>
            <a:r>
              <a:rPr lang="nb-NO" dirty="0"/>
              <a:t>Høy andel forskere i befolkningen/sysselsatte</a:t>
            </a:r>
          </a:p>
          <a:p>
            <a:r>
              <a:rPr lang="nb-NO" dirty="0"/>
              <a:t>I Norge har vi valgt å sammenligne oss med «Barometerlandene» </a:t>
            </a:r>
            <a:br>
              <a:rPr lang="nb-NO" dirty="0"/>
            </a:br>
            <a:r>
              <a:rPr lang="nb-NO" dirty="0"/>
              <a:t>– Danmark, Finland, Sverige, Nederland, Østerrike – land vi ligner, </a:t>
            </a:r>
            <a:br>
              <a:rPr lang="nb-NO" dirty="0"/>
            </a:br>
            <a:r>
              <a:rPr lang="nb-NO" dirty="0"/>
              <a:t>men som regel skårer lavere enn når det gjelder FoU</a:t>
            </a:r>
            <a:endParaRPr lang="en-GB" dirty="0"/>
          </a:p>
        </p:txBody>
      </p:sp>
    </p:spTree>
    <p:extLst>
      <p:ext uri="{BB962C8B-B14F-4D97-AF65-F5344CB8AC3E}">
        <p14:creationId xmlns:p14="http://schemas.microsoft.com/office/powerpoint/2010/main" val="57780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D71E58-7A48-DFB5-E045-147660A41840}"/>
              </a:ext>
            </a:extLst>
          </p:cNvPr>
          <p:cNvSpPr>
            <a:spLocks noGrp="1"/>
          </p:cNvSpPr>
          <p:nvPr>
            <p:ph type="title"/>
          </p:nvPr>
        </p:nvSpPr>
        <p:spPr/>
        <p:txBody>
          <a:bodyPr/>
          <a:lstStyle/>
          <a:p>
            <a:r>
              <a:rPr lang="nb-NO"/>
              <a:t>FoU-andel av BNP 2012 og 2022</a:t>
            </a:r>
            <a:endParaRPr lang="en-GB"/>
          </a:p>
        </p:txBody>
      </p:sp>
      <p:graphicFrame>
        <p:nvGraphicFramePr>
          <p:cNvPr id="5" name="Plassholder for innhold 4">
            <a:extLst>
              <a:ext uri="{FF2B5EF4-FFF2-40B4-BE49-F238E27FC236}">
                <a16:creationId xmlns:a16="http://schemas.microsoft.com/office/drawing/2014/main" id="{00000000-0008-0000-0700-000003000000}"/>
              </a:ext>
            </a:extLst>
          </p:cNvPr>
          <p:cNvGraphicFramePr>
            <a:graphicFrameLocks noGrp="1"/>
          </p:cNvGraphicFramePr>
          <p:nvPr>
            <p:ph idx="1"/>
          </p:nvPr>
        </p:nvGraphicFramePr>
        <p:xfrm>
          <a:off x="838200" y="1690688"/>
          <a:ext cx="10515600" cy="44862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B1545388-CD32-BFFB-9649-C50B3C2F36ED}"/>
              </a:ext>
            </a:extLst>
          </p:cNvPr>
          <p:cNvSpPr txBox="1"/>
          <p:nvPr/>
        </p:nvSpPr>
        <p:spPr>
          <a:xfrm>
            <a:off x="838200" y="6391923"/>
            <a:ext cx="2512380" cy="338554"/>
          </a:xfrm>
          <a:prstGeom prst="rect">
            <a:avLst/>
          </a:prstGeom>
          <a:noFill/>
        </p:spPr>
        <p:txBody>
          <a:bodyPr wrap="square" rtlCol="0">
            <a:spAutoFit/>
          </a:bodyPr>
          <a:lstStyle/>
          <a:p>
            <a:r>
              <a:rPr lang="nb-NO" sz="1600"/>
              <a:t>Kilde: OECD - MSTI</a:t>
            </a:r>
            <a:endParaRPr lang="en-GB" sz="1600"/>
          </a:p>
        </p:txBody>
      </p:sp>
    </p:spTree>
    <p:extLst>
      <p:ext uri="{BB962C8B-B14F-4D97-AF65-F5344CB8AC3E}">
        <p14:creationId xmlns:p14="http://schemas.microsoft.com/office/powerpoint/2010/main" val="126533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D71E58-7A48-DFB5-E045-147660A41840}"/>
              </a:ext>
            </a:extLst>
          </p:cNvPr>
          <p:cNvSpPr>
            <a:spLocks noGrp="1"/>
          </p:cNvSpPr>
          <p:nvPr>
            <p:ph type="title"/>
          </p:nvPr>
        </p:nvSpPr>
        <p:spPr/>
        <p:txBody>
          <a:bodyPr/>
          <a:lstStyle/>
          <a:p>
            <a:r>
              <a:rPr lang="nb-NO" dirty="0"/>
              <a:t>FoU-andel av BNP 2012 og 2022/2023</a:t>
            </a:r>
            <a:endParaRPr lang="en-GB" dirty="0"/>
          </a:p>
        </p:txBody>
      </p:sp>
      <p:graphicFrame>
        <p:nvGraphicFramePr>
          <p:cNvPr id="5" name="Plassholder for innhold 4">
            <a:extLst>
              <a:ext uri="{FF2B5EF4-FFF2-40B4-BE49-F238E27FC236}">
                <a16:creationId xmlns:a16="http://schemas.microsoft.com/office/drawing/2014/main" id="{00000000-0008-0000-0700-000003000000}"/>
              </a:ext>
            </a:extLst>
          </p:cNvPr>
          <p:cNvGraphicFramePr>
            <a:graphicFrameLocks noGrp="1"/>
          </p:cNvGraphicFramePr>
          <p:nvPr>
            <p:ph idx="1"/>
          </p:nvPr>
        </p:nvGraphicFramePr>
        <p:xfrm>
          <a:off x="838200" y="1690688"/>
          <a:ext cx="10515600" cy="44862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036A6970-4C8A-E860-BEEF-3E4F4E8B86E5}"/>
              </a:ext>
            </a:extLst>
          </p:cNvPr>
          <p:cNvSpPr txBox="1"/>
          <p:nvPr/>
        </p:nvSpPr>
        <p:spPr>
          <a:xfrm>
            <a:off x="838200" y="6391923"/>
            <a:ext cx="2512380" cy="338554"/>
          </a:xfrm>
          <a:prstGeom prst="rect">
            <a:avLst/>
          </a:prstGeom>
          <a:noFill/>
        </p:spPr>
        <p:txBody>
          <a:bodyPr wrap="square" rtlCol="0">
            <a:spAutoFit/>
          </a:bodyPr>
          <a:lstStyle/>
          <a:p>
            <a:r>
              <a:rPr lang="nb-NO" sz="1600"/>
              <a:t>Kilde: OECD - MSTI</a:t>
            </a:r>
            <a:endParaRPr lang="en-GB" sz="1600"/>
          </a:p>
        </p:txBody>
      </p:sp>
    </p:spTree>
    <p:extLst>
      <p:ext uri="{BB962C8B-B14F-4D97-AF65-F5344CB8AC3E}">
        <p14:creationId xmlns:p14="http://schemas.microsoft.com/office/powerpoint/2010/main" val="83723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304B16-7C08-ADD1-C665-2F8368513976}"/>
              </a:ext>
            </a:extLst>
          </p:cNvPr>
          <p:cNvSpPr>
            <a:spLocks noGrp="1"/>
          </p:cNvSpPr>
          <p:nvPr>
            <p:ph type="title"/>
          </p:nvPr>
        </p:nvSpPr>
        <p:spPr>
          <a:xfrm>
            <a:off x="838199" y="109943"/>
            <a:ext cx="11253186" cy="1325563"/>
          </a:xfrm>
        </p:spPr>
        <p:txBody>
          <a:bodyPr>
            <a:normAutofit/>
          </a:bodyPr>
          <a:lstStyle/>
          <a:p>
            <a:r>
              <a:rPr lang="nb-NO" sz="4000" dirty="0"/>
              <a:t>FoU og statlige bevilgninger til FoU per innbygger. 2022</a:t>
            </a:r>
            <a:endParaRPr lang="en-GB" sz="4000" dirty="0"/>
          </a:p>
        </p:txBody>
      </p:sp>
      <p:graphicFrame>
        <p:nvGraphicFramePr>
          <p:cNvPr id="4" name="Plassholder for innhold 3">
            <a:extLst>
              <a:ext uri="{FF2B5EF4-FFF2-40B4-BE49-F238E27FC236}">
                <a16:creationId xmlns:a16="http://schemas.microsoft.com/office/drawing/2014/main" id="{9FF0CE26-F412-4695-8604-4B94CD26EFCF}"/>
              </a:ext>
            </a:extLst>
          </p:cNvPr>
          <p:cNvGraphicFramePr>
            <a:graphicFrameLocks noGrp="1"/>
          </p:cNvGraphicFramePr>
          <p:nvPr>
            <p:ph idx="1"/>
          </p:nvPr>
        </p:nvGraphicFramePr>
        <p:xfrm>
          <a:off x="733425" y="1095153"/>
          <a:ext cx="10564149" cy="5762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33833615-059B-E998-551A-EF1713858D46}"/>
              </a:ext>
            </a:extLst>
          </p:cNvPr>
          <p:cNvGraphicFramePr/>
          <p:nvPr/>
        </p:nvGraphicFramePr>
        <p:xfrm>
          <a:off x="6581775" y="1095153"/>
          <a:ext cx="4351558" cy="5592726"/>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Sylinder 7">
            <a:extLst>
              <a:ext uri="{FF2B5EF4-FFF2-40B4-BE49-F238E27FC236}">
                <a16:creationId xmlns:a16="http://schemas.microsoft.com/office/drawing/2014/main" id="{1A257567-CBF0-801D-6EE3-9A356DD42613}"/>
              </a:ext>
            </a:extLst>
          </p:cNvPr>
          <p:cNvSpPr txBox="1"/>
          <p:nvPr/>
        </p:nvSpPr>
        <p:spPr>
          <a:xfrm>
            <a:off x="62109" y="6168639"/>
            <a:ext cx="2512380" cy="338554"/>
          </a:xfrm>
          <a:prstGeom prst="rect">
            <a:avLst/>
          </a:prstGeom>
          <a:noFill/>
        </p:spPr>
        <p:txBody>
          <a:bodyPr wrap="square" rtlCol="0">
            <a:spAutoFit/>
          </a:bodyPr>
          <a:lstStyle/>
          <a:p>
            <a:r>
              <a:rPr lang="nb-NO" sz="1600"/>
              <a:t>Kilde: OECD - MSTI</a:t>
            </a:r>
            <a:endParaRPr lang="en-GB" sz="1600"/>
          </a:p>
        </p:txBody>
      </p:sp>
    </p:spTree>
    <p:extLst>
      <p:ext uri="{BB962C8B-B14F-4D97-AF65-F5344CB8AC3E}">
        <p14:creationId xmlns:p14="http://schemas.microsoft.com/office/powerpoint/2010/main" val="410037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EF2F93-2654-C12E-5FDF-F52A00FD416E}"/>
              </a:ext>
            </a:extLst>
          </p:cNvPr>
          <p:cNvSpPr>
            <a:spLocks noGrp="1"/>
          </p:cNvSpPr>
          <p:nvPr>
            <p:ph type="title"/>
          </p:nvPr>
        </p:nvSpPr>
        <p:spPr/>
        <p:txBody>
          <a:bodyPr/>
          <a:lstStyle/>
          <a:p>
            <a:r>
              <a:rPr lang="nb-NO" dirty="0"/>
              <a:t>Hvert 3. forskerårsverk i Kina. 2022</a:t>
            </a:r>
            <a:endParaRPr lang="en-GB" dirty="0"/>
          </a:p>
        </p:txBody>
      </p:sp>
      <p:graphicFrame>
        <p:nvGraphicFramePr>
          <p:cNvPr id="4" name="Plassholder for innhold 3">
            <a:extLst>
              <a:ext uri="{FF2B5EF4-FFF2-40B4-BE49-F238E27FC236}">
                <a16:creationId xmlns:a16="http://schemas.microsoft.com/office/drawing/2014/main" id="{FEF7FA97-1052-5249-BB32-BDA1C429B4DB}"/>
              </a:ext>
            </a:extLst>
          </p:cNvPr>
          <p:cNvGraphicFramePr>
            <a:graphicFrameLocks noGrp="1"/>
          </p:cNvGraphicFramePr>
          <p:nvPr>
            <p:ph idx="1"/>
          </p:nvPr>
        </p:nvGraphicFramePr>
        <p:xfrm>
          <a:off x="838200" y="1690688"/>
          <a:ext cx="10515600" cy="47012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a:extLst>
              <a:ext uri="{FF2B5EF4-FFF2-40B4-BE49-F238E27FC236}">
                <a16:creationId xmlns:a16="http://schemas.microsoft.com/office/drawing/2014/main" id="{ACD414E5-53B0-E052-16A9-3BCC90A7C1D1}"/>
              </a:ext>
            </a:extLst>
          </p:cNvPr>
          <p:cNvSpPr txBox="1"/>
          <p:nvPr/>
        </p:nvSpPr>
        <p:spPr>
          <a:xfrm>
            <a:off x="838200" y="6391923"/>
            <a:ext cx="2512380" cy="338554"/>
          </a:xfrm>
          <a:prstGeom prst="rect">
            <a:avLst/>
          </a:prstGeom>
          <a:noFill/>
        </p:spPr>
        <p:txBody>
          <a:bodyPr wrap="square" rtlCol="0">
            <a:spAutoFit/>
          </a:bodyPr>
          <a:lstStyle/>
          <a:p>
            <a:r>
              <a:rPr lang="nb-NO" sz="1600"/>
              <a:t>Kilde: OECD - MSTI</a:t>
            </a:r>
            <a:endParaRPr lang="en-GB" sz="1600"/>
          </a:p>
        </p:txBody>
      </p:sp>
    </p:spTree>
    <p:extLst>
      <p:ext uri="{BB962C8B-B14F-4D97-AF65-F5344CB8AC3E}">
        <p14:creationId xmlns:p14="http://schemas.microsoft.com/office/powerpoint/2010/main" val="333209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DC81D8-0E2D-4271-3502-840FB1DD746B}"/>
              </a:ext>
            </a:extLst>
          </p:cNvPr>
          <p:cNvSpPr>
            <a:spLocks noGrp="1"/>
          </p:cNvSpPr>
          <p:nvPr>
            <p:ph type="title"/>
          </p:nvPr>
        </p:nvSpPr>
        <p:spPr/>
        <p:txBody>
          <a:bodyPr/>
          <a:lstStyle/>
          <a:p>
            <a:r>
              <a:rPr lang="nb-NO"/>
              <a:t>Det nye næringslivet</a:t>
            </a:r>
            <a:endParaRPr lang="en-GB"/>
          </a:p>
        </p:txBody>
      </p:sp>
      <p:sp>
        <p:nvSpPr>
          <p:cNvPr id="3" name="Plassholder for tekst 2">
            <a:extLst>
              <a:ext uri="{FF2B5EF4-FFF2-40B4-BE49-F238E27FC236}">
                <a16:creationId xmlns:a16="http://schemas.microsoft.com/office/drawing/2014/main" id="{C369061E-67CE-2C7D-78F9-456474A7ADFF}"/>
              </a:ext>
            </a:extLst>
          </p:cNvPr>
          <p:cNvSpPr>
            <a:spLocks noGrp="1"/>
          </p:cNvSpPr>
          <p:nvPr>
            <p:ph type="body" idx="1"/>
          </p:nvPr>
        </p:nvSpPr>
        <p:spPr/>
        <p:txBody>
          <a:bodyPr/>
          <a:lstStyle/>
          <a:p>
            <a:r>
              <a:rPr lang="nb-NO"/>
              <a:t>Ryan Hamilton</a:t>
            </a:r>
            <a:endParaRPr lang="en-GB"/>
          </a:p>
        </p:txBody>
      </p:sp>
      <p:sp>
        <p:nvSpPr>
          <p:cNvPr id="5" name="Plassholder for dato 2">
            <a:extLst>
              <a:ext uri="{FF2B5EF4-FFF2-40B4-BE49-F238E27FC236}">
                <a16:creationId xmlns:a16="http://schemas.microsoft.com/office/drawing/2014/main" id="{FABFD40C-EBBB-4447-D3E3-E8FCC8FD3AED}"/>
              </a:ext>
            </a:extLst>
          </p:cNvPr>
          <p:cNvSpPr>
            <a:spLocks noGrp="1"/>
          </p:cNvSpPr>
          <p:nvPr>
            <p:ph type="dt" sz="half" idx="10"/>
          </p:nvPr>
        </p:nvSpPr>
        <p:spPr>
          <a:xfrm>
            <a:off x="838200" y="6356350"/>
            <a:ext cx="2743200" cy="365125"/>
          </a:xfrm>
        </p:spPr>
        <p:txBody>
          <a:bodyPr/>
          <a:lstStyle/>
          <a:p>
            <a:r>
              <a:rPr lang="en-US"/>
              <a:t>11. </a:t>
            </a:r>
            <a:r>
              <a:rPr lang="en-US" err="1"/>
              <a:t>november</a:t>
            </a:r>
            <a:r>
              <a:rPr lang="en-US"/>
              <a:t> 2024</a:t>
            </a:r>
          </a:p>
        </p:txBody>
      </p:sp>
    </p:spTree>
    <p:extLst>
      <p:ext uri="{BB962C8B-B14F-4D97-AF65-F5344CB8AC3E}">
        <p14:creationId xmlns:p14="http://schemas.microsoft.com/office/powerpoint/2010/main" val="298921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1A2E7FB-7E38-57EC-C510-FFEB5A6E8E56}"/>
              </a:ext>
            </a:extLst>
          </p:cNvPr>
          <p:cNvSpPr>
            <a:spLocks noGrp="1"/>
          </p:cNvSpPr>
          <p:nvPr>
            <p:ph type="title"/>
          </p:nvPr>
        </p:nvSpPr>
        <p:spPr>
          <a:xfrm>
            <a:off x="575262" y="551048"/>
            <a:ext cx="10985784" cy="784958"/>
          </a:xfrm>
        </p:spPr>
        <p:txBody>
          <a:bodyPr/>
          <a:lstStyle/>
          <a:p>
            <a:r>
              <a:rPr lang="en-US" err="1">
                <a:ea typeface="Roboto Condensed"/>
                <a:cs typeface="Roboto Condensed"/>
              </a:rPr>
              <a:t>Næringslivets</a:t>
            </a:r>
            <a:r>
              <a:rPr lang="en-US">
                <a:ea typeface="Roboto Condensed"/>
                <a:cs typeface="Roboto Condensed"/>
              </a:rPr>
              <a:t> </a:t>
            </a:r>
            <a:r>
              <a:rPr lang="en-US" err="1">
                <a:ea typeface="Roboto Condensed"/>
                <a:cs typeface="Roboto Condensed"/>
              </a:rPr>
              <a:t>samlede</a:t>
            </a:r>
            <a:r>
              <a:rPr lang="en-US">
                <a:ea typeface="Roboto Condensed"/>
                <a:cs typeface="Roboto Condensed"/>
              </a:rPr>
              <a:t> </a:t>
            </a:r>
            <a:r>
              <a:rPr lang="en-US" err="1">
                <a:ea typeface="Roboto Condensed"/>
                <a:cs typeface="Roboto Condensed"/>
              </a:rPr>
              <a:t>FoU-innsats</a:t>
            </a:r>
            <a:endParaRPr lang="en-US"/>
          </a:p>
        </p:txBody>
      </p:sp>
      <p:sp>
        <p:nvSpPr>
          <p:cNvPr id="18" name="Text Placeholder 2">
            <a:extLst>
              <a:ext uri="{FF2B5EF4-FFF2-40B4-BE49-F238E27FC236}">
                <a16:creationId xmlns:a16="http://schemas.microsoft.com/office/drawing/2014/main" id="{CD4D5636-A07B-E8E7-B715-5793321139FE}"/>
              </a:ext>
            </a:extLst>
          </p:cNvPr>
          <p:cNvSpPr>
            <a:spLocks noGrp="1"/>
          </p:cNvSpPr>
          <p:nvPr>
            <p:ph type="body" sz="quarter" idx="13"/>
          </p:nvPr>
        </p:nvSpPr>
        <p:spPr>
          <a:xfrm>
            <a:off x="600153" y="6349153"/>
            <a:ext cx="7230416" cy="298543"/>
          </a:xfrm>
        </p:spPr>
        <p:txBody>
          <a:bodyPr/>
          <a:lstStyle/>
          <a:p>
            <a:endParaRPr lang="en-US"/>
          </a:p>
        </p:txBody>
      </p:sp>
      <p:sp>
        <p:nvSpPr>
          <p:cNvPr id="16" name="Content Placeholder 4">
            <a:extLst>
              <a:ext uri="{FF2B5EF4-FFF2-40B4-BE49-F238E27FC236}">
                <a16:creationId xmlns:a16="http://schemas.microsoft.com/office/drawing/2014/main" id="{9298AA13-DAF3-8EFD-C6BE-50C266537C18}"/>
              </a:ext>
            </a:extLst>
          </p:cNvPr>
          <p:cNvSpPr>
            <a:spLocks noGrp="1"/>
          </p:cNvSpPr>
          <p:nvPr>
            <p:ph sz="quarter" idx="15"/>
          </p:nvPr>
        </p:nvSpPr>
        <p:spPr>
          <a:xfrm>
            <a:off x="7676367" y="1709319"/>
            <a:ext cx="3884679" cy="4204010"/>
          </a:xfrm>
        </p:spPr>
        <p:txBody>
          <a:bodyPr vert="horz" lIns="91440" tIns="45720" rIns="91440" bIns="45720" rtlCol="0" anchor="t">
            <a:noAutofit/>
          </a:bodyPr>
          <a:lstStyle/>
          <a:p>
            <a:pPr marL="228600" indent="-228600"/>
            <a:r>
              <a:rPr lang="en-US">
                <a:ea typeface="Open Sans"/>
                <a:cs typeface="Open Sans"/>
              </a:rPr>
              <a:t>Tjenesteytende </a:t>
            </a:r>
            <a:r>
              <a:rPr lang="en-US" err="1">
                <a:ea typeface="Open Sans"/>
                <a:cs typeface="Open Sans"/>
              </a:rPr>
              <a:t>næringer</a:t>
            </a:r>
            <a:r>
              <a:rPr lang="en-US">
                <a:ea typeface="Open Sans"/>
                <a:cs typeface="Open Sans"/>
              </a:rPr>
              <a:t> </a:t>
            </a:r>
            <a:r>
              <a:rPr lang="en-US" err="1">
                <a:ea typeface="Open Sans"/>
                <a:cs typeface="Open Sans"/>
              </a:rPr>
              <a:t>vokser</a:t>
            </a:r>
            <a:r>
              <a:rPr lang="en-US">
                <a:ea typeface="Open Sans"/>
                <a:cs typeface="Open Sans"/>
              </a:rPr>
              <a:t> </a:t>
            </a:r>
            <a:r>
              <a:rPr lang="en-US" err="1">
                <a:ea typeface="Open Sans"/>
                <a:cs typeface="Open Sans"/>
              </a:rPr>
              <a:t>stadig</a:t>
            </a:r>
            <a:r>
              <a:rPr lang="en-US">
                <a:ea typeface="Open Sans"/>
                <a:cs typeface="Open Sans"/>
              </a:rPr>
              <a:t> over </a:t>
            </a:r>
            <a:r>
              <a:rPr lang="en-US" err="1">
                <a:ea typeface="Open Sans"/>
                <a:cs typeface="Open Sans"/>
              </a:rPr>
              <a:t>tid</a:t>
            </a:r>
            <a:endParaRPr lang="en-US">
              <a:ea typeface="Open Sans"/>
              <a:cs typeface="Open Sans"/>
            </a:endParaRPr>
          </a:p>
          <a:p>
            <a:pPr marL="228600" indent="-228600"/>
            <a:endParaRPr lang="en-US">
              <a:ea typeface="Open Sans"/>
              <a:cs typeface="Open Sans"/>
            </a:endParaRPr>
          </a:p>
          <a:p>
            <a:pPr marL="228600" indent="-228600"/>
            <a:r>
              <a:rPr lang="en-US" err="1">
                <a:ea typeface="Open Sans"/>
                <a:cs typeface="Open Sans"/>
              </a:rPr>
              <a:t>Kraftig</a:t>
            </a:r>
            <a:r>
              <a:rPr lang="en-US">
                <a:ea typeface="Open Sans"/>
                <a:cs typeface="Open Sans"/>
              </a:rPr>
              <a:t> </a:t>
            </a:r>
            <a:r>
              <a:rPr lang="en-US" err="1">
                <a:ea typeface="Open Sans"/>
                <a:cs typeface="Open Sans"/>
              </a:rPr>
              <a:t>vekst</a:t>
            </a:r>
            <a:r>
              <a:rPr lang="en-US">
                <a:ea typeface="Open Sans"/>
                <a:cs typeface="Open Sans"/>
              </a:rPr>
              <a:t> </a:t>
            </a:r>
            <a:r>
              <a:rPr lang="en-US" err="1">
                <a:ea typeface="Open Sans"/>
                <a:cs typeface="Open Sans"/>
              </a:rPr>
              <a:t>i</a:t>
            </a:r>
            <a:r>
              <a:rPr lang="en-US">
                <a:ea typeface="Open Sans"/>
                <a:cs typeface="Open Sans"/>
              </a:rPr>
              <a:t> </a:t>
            </a:r>
            <a:r>
              <a:rPr lang="en-US" err="1">
                <a:ea typeface="Open Sans"/>
                <a:cs typeface="Open Sans"/>
              </a:rPr>
              <a:t>industri</a:t>
            </a:r>
            <a:r>
              <a:rPr lang="en-US">
                <a:ea typeface="Open Sans"/>
                <a:cs typeface="Open Sans"/>
              </a:rPr>
              <a:t> </a:t>
            </a:r>
            <a:r>
              <a:rPr lang="en-US" err="1">
                <a:ea typeface="Open Sans"/>
                <a:cs typeface="Open Sans"/>
              </a:rPr>
              <a:t>i</a:t>
            </a:r>
            <a:r>
              <a:rPr lang="en-US">
                <a:ea typeface="Open Sans"/>
                <a:cs typeface="Open Sans"/>
              </a:rPr>
              <a:t> 2022</a:t>
            </a:r>
          </a:p>
          <a:p>
            <a:pPr marL="0" indent="0">
              <a:buNone/>
            </a:pPr>
            <a:endParaRPr lang="en-US">
              <a:ea typeface="Open Sans"/>
              <a:cs typeface="Open Sans"/>
            </a:endParaRPr>
          </a:p>
          <a:p>
            <a:pPr marL="0" indent="0">
              <a:buNone/>
            </a:pPr>
            <a:endParaRPr lang="en-US">
              <a:ea typeface="Open Sans"/>
              <a:cs typeface="Open Sans"/>
            </a:endParaRPr>
          </a:p>
        </p:txBody>
      </p:sp>
      <p:graphicFrame>
        <p:nvGraphicFramePr>
          <p:cNvPr id="3" name="Chart 2">
            <a:extLst>
              <a:ext uri="{FF2B5EF4-FFF2-40B4-BE49-F238E27FC236}">
                <a16:creationId xmlns:a16="http://schemas.microsoft.com/office/drawing/2014/main" id="{036A89A6-33A6-14C3-C8B4-34E082960EF6}"/>
              </a:ext>
            </a:extLst>
          </p:cNvPr>
          <p:cNvGraphicFramePr>
            <a:graphicFrameLocks/>
          </p:cNvGraphicFramePr>
          <p:nvPr/>
        </p:nvGraphicFramePr>
        <p:xfrm>
          <a:off x="579947" y="1457435"/>
          <a:ext cx="7231811"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Arrow: Up 3">
            <a:extLst>
              <a:ext uri="{FF2B5EF4-FFF2-40B4-BE49-F238E27FC236}">
                <a16:creationId xmlns:a16="http://schemas.microsoft.com/office/drawing/2014/main" id="{3CCFE31E-7CFB-FB6F-7FF9-7BEDE0178BF3}"/>
              </a:ext>
            </a:extLst>
          </p:cNvPr>
          <p:cNvSpPr/>
          <p:nvPr/>
        </p:nvSpPr>
        <p:spPr>
          <a:xfrm rot="-1140000">
            <a:off x="7575981" y="5704343"/>
            <a:ext cx="197085" cy="417692"/>
          </a:xfrm>
          <a:prstGeom prst="upArrow">
            <a:avLst/>
          </a:prstGeom>
          <a:solidFill>
            <a:srgbClr val="2742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73C5AB5-3DA6-7F30-4351-F0D1AB4AAC22}"/>
              </a:ext>
            </a:extLst>
          </p:cNvPr>
          <p:cNvGrpSpPr/>
          <p:nvPr/>
        </p:nvGrpSpPr>
        <p:grpSpPr>
          <a:xfrm>
            <a:off x="6928182" y="1473868"/>
            <a:ext cx="876641" cy="4219753"/>
            <a:chOff x="6913805" y="1473868"/>
            <a:chExt cx="876641" cy="4190999"/>
          </a:xfrm>
        </p:grpSpPr>
        <p:sp>
          <p:nvSpPr>
            <p:cNvPr id="6" name="Rectangle 5">
              <a:extLst>
                <a:ext uri="{FF2B5EF4-FFF2-40B4-BE49-F238E27FC236}">
                  <a16:creationId xmlns:a16="http://schemas.microsoft.com/office/drawing/2014/main" id="{9B86251D-C492-1E82-06A2-CBB20F532BDF}"/>
                </a:ext>
              </a:extLst>
            </p:cNvPr>
            <p:cNvSpPr/>
            <p:nvPr/>
          </p:nvSpPr>
          <p:spPr>
            <a:xfrm>
              <a:off x="6913805" y="1473868"/>
              <a:ext cx="758974" cy="39225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28F12C-11B8-D65E-F23B-45BA4047BDEC}"/>
                </a:ext>
              </a:extLst>
            </p:cNvPr>
            <p:cNvSpPr/>
            <p:nvPr/>
          </p:nvSpPr>
          <p:spPr>
            <a:xfrm>
              <a:off x="7098631" y="5173578"/>
              <a:ext cx="691815" cy="491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kstSylinder 1">
            <a:extLst>
              <a:ext uri="{FF2B5EF4-FFF2-40B4-BE49-F238E27FC236}">
                <a16:creationId xmlns:a16="http://schemas.microsoft.com/office/drawing/2014/main" id="{8F4D8D2C-06E6-B1FB-3E89-42C5EB0D931A}"/>
              </a:ext>
            </a:extLst>
          </p:cNvPr>
          <p:cNvSpPr txBox="1"/>
          <p:nvPr/>
        </p:nvSpPr>
        <p:spPr>
          <a:xfrm>
            <a:off x="9627470" y="6318245"/>
            <a:ext cx="2564530" cy="307777"/>
          </a:xfrm>
          <a:prstGeom prst="rect">
            <a:avLst/>
          </a:prstGeom>
          <a:noFill/>
        </p:spPr>
        <p:txBody>
          <a:bodyPr wrap="square" rtlCol="0">
            <a:spAutoFit/>
          </a:bodyPr>
          <a:lstStyle/>
          <a:p>
            <a:r>
              <a:rPr lang="nb-NO" sz="1400"/>
              <a:t>Kilde: SSB, </a:t>
            </a:r>
            <a:r>
              <a:rPr lang="nb-NO" sz="1400" err="1"/>
              <a:t>FoU-statistikk</a:t>
            </a:r>
            <a:endParaRPr lang="nb-NO" sz="1400"/>
          </a:p>
        </p:txBody>
      </p:sp>
    </p:spTree>
    <p:extLst>
      <p:ext uri="{BB962C8B-B14F-4D97-AF65-F5344CB8AC3E}">
        <p14:creationId xmlns:p14="http://schemas.microsoft.com/office/powerpoint/2010/main" val="316857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C599-D8E9-0655-8144-756D888C0DB5}"/>
              </a:ext>
            </a:extLst>
          </p:cNvPr>
          <p:cNvSpPr>
            <a:spLocks noGrp="1"/>
          </p:cNvSpPr>
          <p:nvPr>
            <p:ph type="title"/>
          </p:nvPr>
        </p:nvSpPr>
        <p:spPr>
          <a:xfrm>
            <a:off x="838200" y="569840"/>
            <a:ext cx="10515600" cy="1325563"/>
          </a:xfrm>
        </p:spPr>
        <p:txBody>
          <a:bodyPr>
            <a:normAutofit/>
          </a:bodyPr>
          <a:lstStyle/>
          <a:p>
            <a:r>
              <a:rPr lang="en-US" err="1">
                <a:ea typeface="Roboto Condensed"/>
                <a:cs typeface="Roboto Condensed"/>
              </a:rPr>
              <a:t>Tjenesteytende</a:t>
            </a:r>
            <a:r>
              <a:rPr lang="en-US">
                <a:ea typeface="Roboto Condensed"/>
                <a:cs typeface="Roboto Condensed"/>
              </a:rPr>
              <a:t> </a:t>
            </a:r>
            <a:r>
              <a:rPr lang="en-US" err="1">
                <a:ea typeface="Roboto Condensed"/>
                <a:cs typeface="Roboto Condensed"/>
              </a:rPr>
              <a:t>næringer</a:t>
            </a:r>
            <a:endParaRPr lang="en-US"/>
          </a:p>
          <a:p>
            <a:endParaRPr lang="en-US">
              <a:ea typeface="Roboto Condensed"/>
              <a:cs typeface="Roboto Condensed"/>
            </a:endParaRPr>
          </a:p>
        </p:txBody>
      </p:sp>
      <p:sp>
        <p:nvSpPr>
          <p:cNvPr id="3" name="Content Placeholder 2">
            <a:extLst>
              <a:ext uri="{FF2B5EF4-FFF2-40B4-BE49-F238E27FC236}">
                <a16:creationId xmlns:a16="http://schemas.microsoft.com/office/drawing/2014/main" id="{C76B7CB3-5A9F-C2E3-AE66-836F86E1ACEC}"/>
              </a:ext>
            </a:extLst>
          </p:cNvPr>
          <p:cNvSpPr>
            <a:spLocks noGrp="1"/>
          </p:cNvSpPr>
          <p:nvPr>
            <p:ph sz="quarter" idx="11"/>
          </p:nvPr>
        </p:nvSpPr>
        <p:spPr>
          <a:xfrm>
            <a:off x="7588529" y="1660893"/>
            <a:ext cx="3383091" cy="3964485"/>
          </a:xfrm>
        </p:spPr>
        <p:txBody>
          <a:bodyPr vert="horz" lIns="91440" tIns="45720" rIns="91440" bIns="45720" rtlCol="0" anchor="t">
            <a:noAutofit/>
          </a:bodyPr>
          <a:lstStyle/>
          <a:p>
            <a:pPr marL="228600" indent="-228600"/>
            <a:endParaRPr lang="en-US">
              <a:ea typeface="Open Sans"/>
              <a:cs typeface="Open Sans"/>
            </a:endParaRPr>
          </a:p>
          <a:p>
            <a:pPr marL="228600" indent="-228600"/>
            <a:endParaRPr lang="en-US">
              <a:ea typeface="Open Sans"/>
              <a:cs typeface="Open Sans"/>
            </a:endParaRPr>
          </a:p>
        </p:txBody>
      </p:sp>
      <p:graphicFrame>
        <p:nvGraphicFramePr>
          <p:cNvPr id="4" name="Diagram 1">
            <a:extLst>
              <a:ext uri="{FF2B5EF4-FFF2-40B4-BE49-F238E27FC236}">
                <a16:creationId xmlns:a16="http://schemas.microsoft.com/office/drawing/2014/main" id="{9674BEE0-4F00-4DDA-A4D1-E4FE25AB1A29}"/>
              </a:ext>
            </a:extLst>
          </p:cNvPr>
          <p:cNvGraphicFramePr>
            <a:graphicFrameLocks/>
          </p:cNvGraphicFramePr>
          <p:nvPr/>
        </p:nvGraphicFramePr>
        <p:xfrm>
          <a:off x="553800" y="1303135"/>
          <a:ext cx="1080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a:extLst>
              <a:ext uri="{FF2B5EF4-FFF2-40B4-BE49-F238E27FC236}">
                <a16:creationId xmlns:a16="http://schemas.microsoft.com/office/drawing/2014/main" id="{5B13010E-D798-F9EE-C2C0-D0A6820F395A}"/>
              </a:ext>
            </a:extLst>
          </p:cNvPr>
          <p:cNvSpPr txBox="1"/>
          <p:nvPr/>
        </p:nvSpPr>
        <p:spPr>
          <a:xfrm>
            <a:off x="9627470" y="6318245"/>
            <a:ext cx="2564530" cy="307777"/>
          </a:xfrm>
          <a:prstGeom prst="rect">
            <a:avLst/>
          </a:prstGeom>
          <a:noFill/>
        </p:spPr>
        <p:txBody>
          <a:bodyPr wrap="square" rtlCol="0">
            <a:spAutoFit/>
          </a:bodyPr>
          <a:lstStyle/>
          <a:p>
            <a:r>
              <a:rPr lang="nb-NO" sz="1400"/>
              <a:t>Kilde: SSB, </a:t>
            </a:r>
            <a:r>
              <a:rPr lang="nb-NO" sz="1400" err="1"/>
              <a:t>FoU-statistikk</a:t>
            </a:r>
            <a:endParaRPr lang="nb-NO" sz="1400"/>
          </a:p>
        </p:txBody>
      </p:sp>
    </p:spTree>
    <p:extLst>
      <p:ext uri="{BB962C8B-B14F-4D97-AF65-F5344CB8AC3E}">
        <p14:creationId xmlns:p14="http://schemas.microsoft.com/office/powerpoint/2010/main" val="4224784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2917-F825-872C-04D8-D57A889A6BD9}"/>
              </a:ext>
            </a:extLst>
          </p:cNvPr>
          <p:cNvSpPr>
            <a:spLocks noGrp="1"/>
          </p:cNvSpPr>
          <p:nvPr>
            <p:ph type="title"/>
          </p:nvPr>
        </p:nvSpPr>
        <p:spPr>
          <a:xfrm>
            <a:off x="933893" y="321260"/>
            <a:ext cx="10515600" cy="1325563"/>
          </a:xfrm>
        </p:spPr>
        <p:txBody>
          <a:bodyPr>
            <a:normAutofit/>
          </a:bodyPr>
          <a:lstStyle/>
          <a:p>
            <a:r>
              <a:rPr lang="en-US" err="1">
                <a:ea typeface="Roboto Condensed"/>
                <a:cs typeface="Roboto Condensed"/>
              </a:rPr>
              <a:t>Industrinæringer</a:t>
            </a:r>
            <a:endParaRPr lang="en-US"/>
          </a:p>
        </p:txBody>
      </p:sp>
      <p:graphicFrame>
        <p:nvGraphicFramePr>
          <p:cNvPr id="4" name="Diagram 1">
            <a:extLst>
              <a:ext uri="{FF2B5EF4-FFF2-40B4-BE49-F238E27FC236}">
                <a16:creationId xmlns:a16="http://schemas.microsoft.com/office/drawing/2014/main" id="{406281E1-95FF-4F96-96C5-D150847CC6BE}"/>
              </a:ext>
            </a:extLst>
          </p:cNvPr>
          <p:cNvGraphicFramePr>
            <a:graphicFrameLocks/>
          </p:cNvGraphicFramePr>
          <p:nvPr/>
        </p:nvGraphicFramePr>
        <p:xfrm>
          <a:off x="304011" y="1346880"/>
          <a:ext cx="10800000" cy="486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Left 4">
            <a:extLst>
              <a:ext uri="{FF2B5EF4-FFF2-40B4-BE49-F238E27FC236}">
                <a16:creationId xmlns:a16="http://schemas.microsoft.com/office/drawing/2014/main" id="{89EDB2B0-2CB0-A41B-B636-D71561188524}"/>
              </a:ext>
            </a:extLst>
          </p:cNvPr>
          <p:cNvSpPr/>
          <p:nvPr/>
        </p:nvSpPr>
        <p:spPr>
          <a:xfrm>
            <a:off x="8223492" y="1908667"/>
            <a:ext cx="489578" cy="24021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Sylinder 5">
            <a:extLst>
              <a:ext uri="{FF2B5EF4-FFF2-40B4-BE49-F238E27FC236}">
                <a16:creationId xmlns:a16="http://schemas.microsoft.com/office/drawing/2014/main" id="{0748F224-3468-C57E-939F-36487A9EDBA8}"/>
              </a:ext>
            </a:extLst>
          </p:cNvPr>
          <p:cNvSpPr txBox="1"/>
          <p:nvPr/>
        </p:nvSpPr>
        <p:spPr>
          <a:xfrm>
            <a:off x="9627470" y="6318245"/>
            <a:ext cx="2564530" cy="307777"/>
          </a:xfrm>
          <a:prstGeom prst="rect">
            <a:avLst/>
          </a:prstGeom>
          <a:noFill/>
        </p:spPr>
        <p:txBody>
          <a:bodyPr wrap="square" rtlCol="0">
            <a:spAutoFit/>
          </a:bodyPr>
          <a:lstStyle/>
          <a:p>
            <a:r>
              <a:rPr lang="nb-NO" sz="1400"/>
              <a:t>Kilde: SSB, </a:t>
            </a:r>
            <a:r>
              <a:rPr lang="nb-NO" sz="1400" err="1"/>
              <a:t>FoU-statistikk</a:t>
            </a:r>
            <a:endParaRPr lang="nb-NO" sz="1400"/>
          </a:p>
        </p:txBody>
      </p:sp>
    </p:spTree>
    <p:extLst>
      <p:ext uri="{BB962C8B-B14F-4D97-AF65-F5344CB8AC3E}">
        <p14:creationId xmlns:p14="http://schemas.microsoft.com/office/powerpoint/2010/main" val="262888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
            <a:extLst>
              <a:ext uri="{FF2B5EF4-FFF2-40B4-BE49-F238E27FC236}">
                <a16:creationId xmlns:a16="http://schemas.microsoft.com/office/drawing/2014/main" id="{56EAC17F-62C4-4F98-8811-1E0FC526EF31}"/>
              </a:ext>
            </a:extLst>
          </p:cNvPr>
          <p:cNvGraphicFramePr>
            <a:graphicFrameLocks/>
          </p:cNvGraphicFramePr>
          <p:nvPr/>
        </p:nvGraphicFramePr>
        <p:xfrm>
          <a:off x="408761" y="1431344"/>
          <a:ext cx="1080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E6BFE9A5-8E6F-2002-B789-5F328975EE47}"/>
              </a:ext>
            </a:extLst>
          </p:cNvPr>
          <p:cNvSpPr>
            <a:spLocks noGrp="1"/>
          </p:cNvSpPr>
          <p:nvPr>
            <p:ph type="title"/>
          </p:nvPr>
        </p:nvSpPr>
        <p:spPr/>
        <p:txBody>
          <a:bodyPr/>
          <a:lstStyle/>
          <a:p>
            <a:r>
              <a:rPr lang="en-US">
                <a:ea typeface="Roboto Condensed"/>
                <a:cs typeface="Roboto Condensed"/>
              </a:rPr>
              <a:t>Andre </a:t>
            </a:r>
            <a:r>
              <a:rPr lang="en-US" err="1">
                <a:ea typeface="Roboto Condensed"/>
                <a:cs typeface="Roboto Condensed"/>
              </a:rPr>
              <a:t>næringer</a:t>
            </a:r>
            <a:endParaRPr lang="en-US" err="1"/>
          </a:p>
        </p:txBody>
      </p:sp>
      <p:sp>
        <p:nvSpPr>
          <p:cNvPr id="2" name="TekstSylinder 1">
            <a:extLst>
              <a:ext uri="{FF2B5EF4-FFF2-40B4-BE49-F238E27FC236}">
                <a16:creationId xmlns:a16="http://schemas.microsoft.com/office/drawing/2014/main" id="{75AF1AC4-E48B-3F0F-A8D0-11BA808B3694}"/>
              </a:ext>
            </a:extLst>
          </p:cNvPr>
          <p:cNvSpPr txBox="1"/>
          <p:nvPr/>
        </p:nvSpPr>
        <p:spPr>
          <a:xfrm>
            <a:off x="9627470" y="6318245"/>
            <a:ext cx="2564530" cy="307777"/>
          </a:xfrm>
          <a:prstGeom prst="rect">
            <a:avLst/>
          </a:prstGeom>
          <a:noFill/>
        </p:spPr>
        <p:txBody>
          <a:bodyPr wrap="square" rtlCol="0">
            <a:spAutoFit/>
          </a:bodyPr>
          <a:lstStyle/>
          <a:p>
            <a:r>
              <a:rPr lang="nb-NO" sz="1400"/>
              <a:t>Kilde: SSB, </a:t>
            </a:r>
            <a:r>
              <a:rPr lang="nb-NO" sz="1400" err="1"/>
              <a:t>FoU-statistikk</a:t>
            </a:r>
            <a:endParaRPr lang="nb-NO" sz="1400"/>
          </a:p>
        </p:txBody>
      </p:sp>
    </p:spTree>
    <p:extLst>
      <p:ext uri="{BB962C8B-B14F-4D97-AF65-F5344CB8AC3E}">
        <p14:creationId xmlns:p14="http://schemas.microsoft.com/office/powerpoint/2010/main" val="358833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41B99BAC-6D58-408E-98CD-115504690CC4}"/>
              </a:ext>
            </a:extLst>
          </p:cNvPr>
          <p:cNvSpPr txBox="1"/>
          <p:nvPr/>
        </p:nvSpPr>
        <p:spPr>
          <a:xfrm>
            <a:off x="375472" y="3136221"/>
            <a:ext cx="6208208" cy="2161810"/>
          </a:xfrm>
          <a:prstGeom prst="rect">
            <a:avLst/>
          </a:prstGeom>
          <a:noFill/>
        </p:spPr>
        <p:txBody>
          <a:bodyPr wrap="square">
            <a:spAutoFit/>
          </a:bodyPr>
          <a:lstStyle/>
          <a:p>
            <a:pPr>
              <a:spcAft>
                <a:spcPts val="800"/>
              </a:spcAft>
            </a:pPr>
            <a:r>
              <a:rPr lang="nb-NO">
                <a:latin typeface="Source Sans Pro" panose="020B0503030403020204" pitchFamily="34" charset="0"/>
                <a:ea typeface="Source Sans Pro" panose="020B0503030403020204" pitchFamily="34" charset="0"/>
              </a:rPr>
              <a:t>09.05 </a:t>
            </a:r>
            <a:r>
              <a:rPr lang="nb-NO" b="1">
                <a:latin typeface="Source Sans Pro" panose="020B0503030403020204" pitchFamily="34" charset="0"/>
                <a:ea typeface="Source Sans Pro" panose="020B0503030403020204" pitchFamily="34" charset="0"/>
              </a:rPr>
              <a:t>Det store bildet</a:t>
            </a:r>
            <a:endParaRPr lang="nb-NO">
              <a:latin typeface="Source Sans Pro" panose="020B0503030403020204" pitchFamily="34" charset="0"/>
              <a:ea typeface="Source Sans Pro" panose="020B0503030403020204" pitchFamily="34" charset="0"/>
            </a:endParaRPr>
          </a:p>
          <a:p>
            <a:pPr marL="285750" indent="-285750">
              <a:lnSpc>
                <a:spcPct val="150000"/>
              </a:lnSpc>
              <a:buFont typeface="Arial" panose="020B0604020202020204" pitchFamily="34" charset="0"/>
              <a:buChar char="•"/>
            </a:pPr>
            <a:r>
              <a:rPr lang="nb-NO" i="1">
                <a:latin typeface="Source Sans Pro" panose="020B0503030403020204" pitchFamily="34" charset="0"/>
                <a:ea typeface="Source Sans Pro" panose="020B0503030403020204" pitchFamily="34" charset="0"/>
              </a:rPr>
              <a:t>glimt fra indikatorrapporten – hovedtall og trender. </a:t>
            </a:r>
          </a:p>
          <a:p>
            <a:pPr>
              <a:spcAft>
                <a:spcPts val="800"/>
              </a:spcAft>
            </a:pPr>
            <a:r>
              <a:rPr lang="nb-NO">
                <a:latin typeface="Source Sans Pro" panose="020B0503030403020204" pitchFamily="34" charset="0"/>
                <a:ea typeface="Source Sans Pro" panose="020B0503030403020204" pitchFamily="34" charset="0"/>
              </a:rPr>
              <a:t>09.35</a:t>
            </a:r>
            <a:r>
              <a:rPr lang="nb-NO" b="1">
                <a:latin typeface="Source Sans Pro" panose="020B0503030403020204" pitchFamily="34" charset="0"/>
                <a:ea typeface="Source Sans Pro" panose="020B0503030403020204" pitchFamily="34" charset="0"/>
              </a:rPr>
              <a:t> Fra Panorama til paranoia?</a:t>
            </a:r>
          </a:p>
          <a:p>
            <a:pPr marL="285750" indent="-285750">
              <a:buFont typeface="Arial" panose="020B0604020202020204" pitchFamily="34" charset="0"/>
              <a:buChar char="•"/>
            </a:pPr>
            <a:r>
              <a:rPr lang="nb-NO" i="1">
                <a:latin typeface="Source Sans Pro" panose="020B0503030403020204" pitchFamily="34" charset="0"/>
                <a:ea typeface="Source Sans Pro" panose="020B0503030403020204" pitchFamily="34" charset="0"/>
              </a:rPr>
              <a:t>Norges internasjonale forsknings- og innovasjonssamarbeid</a:t>
            </a:r>
            <a:endParaRPr lang="nb-NO">
              <a:latin typeface="Source Sans Pro" panose="020B0503030403020204" pitchFamily="34" charset="0"/>
              <a:ea typeface="Source Sans Pro" panose="020B0503030403020204" pitchFamily="34" charset="0"/>
            </a:endParaRPr>
          </a:p>
          <a:p>
            <a:pPr lvl="0">
              <a:lnSpc>
                <a:spcPct val="107000"/>
              </a:lnSpc>
              <a:spcAft>
                <a:spcPts val="800"/>
              </a:spcAft>
            </a:pPr>
            <a:endParaRPr lang="nb-NO" sz="160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nb-NO"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Sylinder 4">
            <a:extLst>
              <a:ext uri="{FF2B5EF4-FFF2-40B4-BE49-F238E27FC236}">
                <a16:creationId xmlns:a16="http://schemas.microsoft.com/office/drawing/2014/main" id="{EB1B23F4-3098-4473-96A0-4ED0B4D72BBD}"/>
              </a:ext>
            </a:extLst>
          </p:cNvPr>
          <p:cNvSpPr txBox="1"/>
          <p:nvPr/>
        </p:nvSpPr>
        <p:spPr>
          <a:xfrm>
            <a:off x="6583680" y="1246734"/>
            <a:ext cx="4974680" cy="4649286"/>
          </a:xfrm>
          <a:prstGeom prst="rect">
            <a:avLst/>
          </a:prstGeom>
          <a:noFill/>
        </p:spPr>
        <p:txBody>
          <a:bodyPr wrap="square" lIns="91440" tIns="45720" rIns="91440" bIns="45720" anchor="t">
            <a:spAutoFit/>
          </a:bodyPr>
          <a:lstStyle/>
          <a:p>
            <a:pPr lvl="0">
              <a:lnSpc>
                <a:spcPct val="107000"/>
              </a:lnSpc>
              <a:spcAft>
                <a:spcPts val="800"/>
              </a:spcAft>
            </a:pPr>
            <a:r>
              <a:rPr lang="nb-NO">
                <a:latin typeface="Source Sans Pro"/>
                <a:ea typeface="Source Sans Pro"/>
                <a:cs typeface="Times New Roman"/>
              </a:rPr>
              <a:t>09.55</a:t>
            </a:r>
            <a:r>
              <a:rPr lang="nb-NO">
                <a:effectLst/>
                <a:latin typeface="Source Sans Pro"/>
                <a:ea typeface="Source Sans Pro"/>
                <a:cs typeface="Times New Roman"/>
              </a:rPr>
              <a:t> </a:t>
            </a:r>
            <a:r>
              <a:rPr lang="nb-NO" b="1">
                <a:effectLst/>
                <a:latin typeface="Source Sans Pro"/>
                <a:ea typeface="Source Sans Pro"/>
                <a:cs typeface="Times New Roman"/>
              </a:rPr>
              <a:t>Tall møter virkeligheten. </a:t>
            </a:r>
          </a:p>
          <a:p>
            <a:pPr lvl="0">
              <a:lnSpc>
                <a:spcPct val="107000"/>
              </a:lnSpc>
              <a:spcAft>
                <a:spcPts val="800"/>
              </a:spcAft>
            </a:pPr>
            <a:r>
              <a:rPr lang="nb-NO" i="1">
                <a:effectLst/>
                <a:latin typeface="Source Sans Pro"/>
                <a:ea typeface="Source Sans Pro"/>
                <a:cs typeface="Times New Roman"/>
              </a:rPr>
              <a:t>Hvordan opplever institusjonene internasjonaliseringen?</a:t>
            </a:r>
            <a:r>
              <a:rPr lang="nb-NO" b="1" i="1">
                <a:effectLst/>
                <a:latin typeface="Source Sans Pro"/>
                <a:ea typeface="Source Sans Pro"/>
                <a:cs typeface="Times New Roman"/>
              </a:rPr>
              <a:t> </a:t>
            </a:r>
          </a:p>
          <a:p>
            <a:pPr marL="285750" lvl="0" indent="-285750">
              <a:lnSpc>
                <a:spcPct val="107000"/>
              </a:lnSpc>
              <a:spcAft>
                <a:spcPts val="800"/>
              </a:spcAft>
              <a:buFont typeface="Arial" panose="020B0604020202020204" pitchFamily="34" charset="0"/>
              <a:buChar char="•"/>
            </a:pPr>
            <a:r>
              <a:rPr lang="nb-NO">
                <a:latin typeface="Source Sans Pro"/>
                <a:ea typeface="Source Sans Pro"/>
                <a:cs typeface="Times New Roman"/>
              </a:rPr>
              <a:t>Mette Halskov Hansen, viserektor ved Universitetet i Oslo</a:t>
            </a:r>
          </a:p>
          <a:p>
            <a:pPr marL="285750" lvl="0" indent="-285750">
              <a:lnSpc>
                <a:spcPct val="107000"/>
              </a:lnSpc>
              <a:spcAft>
                <a:spcPts val="800"/>
              </a:spcAft>
              <a:buFont typeface="Arial" panose="020B0604020202020204" pitchFamily="34" charset="0"/>
              <a:buChar char="•"/>
            </a:pPr>
            <a:r>
              <a:rPr lang="nb-NO">
                <a:latin typeface="Source Sans Pro"/>
                <a:ea typeface="Source Sans Pro"/>
                <a:cs typeface="Times New Roman"/>
              </a:rPr>
              <a:t>Henrik Urdal, direktør for Institutt for fredsforskning (PRIO)</a:t>
            </a:r>
          </a:p>
          <a:p>
            <a:pPr marL="285750" lvl="0" indent="-285750">
              <a:lnSpc>
                <a:spcPct val="107000"/>
              </a:lnSpc>
              <a:spcAft>
                <a:spcPts val="800"/>
              </a:spcAft>
              <a:buFont typeface="Arial" panose="020B0604020202020204" pitchFamily="34" charset="0"/>
              <a:buChar char="•"/>
            </a:pPr>
            <a:r>
              <a:rPr lang="nb-NO">
                <a:latin typeface="Source Sans Pro"/>
                <a:ea typeface="Source Sans Pro"/>
                <a:cs typeface="Times New Roman"/>
              </a:rPr>
              <a:t>Kikki Kleiven, direktør </a:t>
            </a:r>
            <a:r>
              <a:rPr lang="nb-NO" err="1">
                <a:latin typeface="Source Sans Pro"/>
                <a:ea typeface="Source Sans Pro"/>
                <a:cs typeface="Times New Roman"/>
              </a:rPr>
              <a:t>Bjerknessenteret</a:t>
            </a:r>
            <a:r>
              <a:rPr lang="nb-NO">
                <a:latin typeface="Source Sans Pro"/>
                <a:ea typeface="Source Sans Pro"/>
                <a:cs typeface="Times New Roman"/>
              </a:rPr>
              <a:t> for klimaforskning</a:t>
            </a:r>
          </a:p>
          <a:p>
            <a:pPr marL="285750" lvl="0" indent="-285750">
              <a:lnSpc>
                <a:spcPct val="107000"/>
              </a:lnSpc>
              <a:spcAft>
                <a:spcPts val="800"/>
              </a:spcAft>
              <a:buFont typeface="Arial" panose="020B0604020202020204" pitchFamily="34" charset="0"/>
              <a:buChar char="•"/>
            </a:pPr>
            <a:r>
              <a:rPr lang="nb-NO">
                <a:latin typeface="Source Sans Pro"/>
                <a:ea typeface="Source Sans Pro"/>
                <a:cs typeface="Times New Roman"/>
              </a:rPr>
              <a:t>Anne Marte Tobro, avdelingsleder Innovasjon Norge</a:t>
            </a:r>
          </a:p>
          <a:p>
            <a:pPr lvl="0">
              <a:lnSpc>
                <a:spcPct val="107000"/>
              </a:lnSpc>
              <a:spcAft>
                <a:spcPts val="800"/>
              </a:spcAft>
            </a:pPr>
            <a:endParaRPr lang="nb-NO">
              <a:latin typeface="Source Sans Pro" panose="020B0503030403020204" pitchFamily="34" charset="0"/>
              <a:ea typeface="Source Sans Pro" panose="020B0503030403020204" pitchFamily="34" charset="0"/>
              <a:cs typeface="Times New Roman" panose="02020603050405020304" pitchFamily="18" charset="0"/>
            </a:endParaRPr>
          </a:p>
          <a:p>
            <a:pPr lvl="0">
              <a:lnSpc>
                <a:spcPct val="107000"/>
              </a:lnSpc>
              <a:spcAft>
                <a:spcPts val="800"/>
              </a:spcAft>
            </a:pPr>
            <a:r>
              <a:rPr lang="nb-NO">
                <a:effectLst/>
                <a:latin typeface="Source Sans Pro"/>
                <a:ea typeface="Source Sans Pro"/>
                <a:cs typeface="Times New Roman"/>
              </a:rPr>
              <a:t>11. 00 </a:t>
            </a:r>
            <a:r>
              <a:rPr lang="nb-NO" b="1">
                <a:effectLst/>
                <a:latin typeface="Source Sans Pro"/>
                <a:ea typeface="Source Sans Pro"/>
                <a:cs typeface="Times New Roman"/>
              </a:rPr>
              <a:t>Slutt</a:t>
            </a:r>
          </a:p>
        </p:txBody>
      </p:sp>
      <p:sp>
        <p:nvSpPr>
          <p:cNvPr id="9" name="TekstSylinder 8">
            <a:extLst>
              <a:ext uri="{FF2B5EF4-FFF2-40B4-BE49-F238E27FC236}">
                <a16:creationId xmlns:a16="http://schemas.microsoft.com/office/drawing/2014/main" id="{0772D2D6-2BE3-412D-92D3-7E76DB51037C}"/>
              </a:ext>
            </a:extLst>
          </p:cNvPr>
          <p:cNvSpPr txBox="1"/>
          <p:nvPr/>
        </p:nvSpPr>
        <p:spPr>
          <a:xfrm>
            <a:off x="375471" y="947913"/>
            <a:ext cx="4966537" cy="2459199"/>
          </a:xfrm>
          <a:prstGeom prst="rect">
            <a:avLst/>
          </a:prstGeom>
          <a:noFill/>
        </p:spPr>
        <p:txBody>
          <a:bodyPr wrap="square" lIns="91440" tIns="45720" rIns="91440" bIns="45720" rtlCol="0" anchor="t">
            <a:spAutoFit/>
          </a:bodyPr>
          <a:lstStyle/>
          <a:p>
            <a:pPr>
              <a:lnSpc>
                <a:spcPct val="107000"/>
              </a:lnSpc>
              <a:spcAft>
                <a:spcPts val="800"/>
              </a:spcAft>
            </a:pPr>
            <a:r>
              <a:rPr lang="nb-NO" b="1">
                <a:solidFill>
                  <a:srgbClr val="081319"/>
                </a:solidFill>
                <a:latin typeface="Source Sans Pro"/>
                <a:ea typeface="Times New Roman" panose="02020603050405020304" pitchFamily="18" charset="0"/>
                <a:cs typeface="Times New Roman"/>
              </a:rPr>
              <a:t>09.00</a:t>
            </a:r>
            <a:r>
              <a:rPr lang="nb-NO" sz="1800" b="1">
                <a:solidFill>
                  <a:srgbClr val="081319"/>
                </a:solidFill>
                <a:effectLst/>
                <a:latin typeface="Source Sans Pro"/>
                <a:ea typeface="Times New Roman" panose="02020603050405020304" pitchFamily="18" charset="0"/>
                <a:cs typeface="Times New Roman"/>
              </a:rPr>
              <a:t> </a:t>
            </a:r>
            <a:r>
              <a:rPr lang="nb-NO" b="1">
                <a:solidFill>
                  <a:srgbClr val="081319"/>
                </a:solidFill>
                <a:latin typeface="Source Sans Pro"/>
                <a:ea typeface="Times New Roman" panose="02020603050405020304" pitchFamily="18" charset="0"/>
                <a:cs typeface="Times New Roman"/>
              </a:rPr>
              <a:t>Velkommen</a:t>
            </a:r>
            <a:r>
              <a:rPr lang="nb-NO">
                <a:solidFill>
                  <a:srgbClr val="081319"/>
                </a:solidFill>
                <a:latin typeface="Source Sans Pro"/>
                <a:ea typeface="Times New Roman" panose="02020603050405020304" pitchFamily="18" charset="0"/>
                <a:cs typeface="Times New Roman"/>
              </a:rPr>
              <a:t> </a:t>
            </a:r>
            <a:endParaRPr lang="nb-NO" sz="1800">
              <a:solidFill>
                <a:srgbClr val="081319"/>
              </a:solidFill>
              <a:effectLst/>
              <a:latin typeface="Source Sans Pro" panose="020B050303040302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b-NO">
                <a:solidFill>
                  <a:srgbClr val="081319"/>
                </a:solidFill>
                <a:latin typeface="Source Sans Pro"/>
                <a:ea typeface="Times New Roman" panose="02020603050405020304" pitchFamily="18" charset="0"/>
                <a:cs typeface="Times New Roman"/>
              </a:rPr>
              <a:t>Jesper Simonsen</a:t>
            </a:r>
            <a:r>
              <a:rPr lang="nb-NO" sz="1800">
                <a:solidFill>
                  <a:srgbClr val="081319"/>
                </a:solidFill>
                <a:effectLst/>
                <a:latin typeface="Source Sans Pro"/>
                <a:ea typeface="Times New Roman" panose="02020603050405020304" pitchFamily="18" charset="0"/>
                <a:cs typeface="Times New Roman"/>
              </a:rPr>
              <a:t>, </a:t>
            </a:r>
            <a:r>
              <a:rPr lang="nb-NO">
                <a:solidFill>
                  <a:srgbClr val="081319"/>
                </a:solidFill>
                <a:latin typeface="Source Sans Pro"/>
                <a:ea typeface="Times New Roman" panose="02020603050405020304" pitchFamily="18" charset="0"/>
                <a:cs typeface="Times New Roman"/>
              </a:rPr>
              <a:t>områdedirektør</a:t>
            </a:r>
            <a:r>
              <a:rPr lang="nb-NO" sz="1800">
                <a:solidFill>
                  <a:srgbClr val="081319"/>
                </a:solidFill>
                <a:effectLst/>
                <a:latin typeface="Source Sans Pro"/>
                <a:ea typeface="Times New Roman" panose="02020603050405020304" pitchFamily="18" charset="0"/>
                <a:cs typeface="Times New Roman"/>
              </a:rPr>
              <a:t> Norges forskningsråd</a:t>
            </a:r>
            <a:endParaRPr lang="nb-NO">
              <a:latin typeface="Times New Roman"/>
              <a:ea typeface="Source Sans Pro" panose="020B0503030403020204" pitchFamily="34" charset="0"/>
              <a:cs typeface="Times New Roman"/>
            </a:endParaRPr>
          </a:p>
          <a:p>
            <a:pPr marR="0" lvl="0" algn="l" defTabSz="914400" rtl="0" eaLnBrk="1" fontAlgn="auto" latinLnBrk="0" hangingPunct="1">
              <a:lnSpc>
                <a:spcPct val="107000"/>
              </a:lnSpc>
              <a:spcBef>
                <a:spcPts val="0"/>
              </a:spcBef>
              <a:spcAft>
                <a:spcPts val="800"/>
              </a:spcAft>
              <a:buClrTx/>
              <a:buSzTx/>
              <a:tabLst/>
              <a:defRPr/>
            </a:pPr>
            <a:endParaRPr kumimoji="0" lang="nb-NO" sz="1600" b="0" i="0" u="none" strike="noStrike" kern="1200" cap="none" spc="0" normalizeH="0" baseline="0" noProof="0">
              <a:ln>
                <a:noFill/>
              </a:ln>
              <a:solidFill>
                <a:srgbClr val="081319"/>
              </a:solidFill>
              <a:effectLst/>
              <a:uLnTx/>
              <a:uFillTx/>
              <a:latin typeface="Source Sans Pro" panose="020B0503030403020204" pitchFamily="34"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r>
              <a:rPr kumimoji="0" lang="nb-NO" sz="1600" b="0" i="0" u="none" strike="noStrike" kern="1200" cap="none" spc="0" normalizeH="0" baseline="0" noProof="0">
                <a:ln>
                  <a:noFill/>
                </a:ln>
                <a:solidFill>
                  <a:srgbClr val="081319"/>
                </a:solidFill>
                <a:effectLst/>
                <a:uLnTx/>
                <a:uFillTx/>
                <a:latin typeface="Source Sans Pro" panose="020B0503030403020204" pitchFamily="34" charset="0"/>
                <a:ea typeface="Times New Roman" panose="02020603050405020304" pitchFamily="18" charset="0"/>
                <a:cs typeface="Times New Roman" panose="02020603050405020304" pitchFamily="18" charset="0"/>
              </a:rPr>
              <a:t>Møteleder: Frode Georgsen, avdelingsdirektør, Norges forskningsråd</a:t>
            </a:r>
            <a:endParaRPr kumimoji="0" lang="nb-NO" sz="1600" b="0" i="0" u="none" strike="noStrike" kern="1200" cap="none" spc="0" normalizeH="0" baseline="0" noProof="0">
              <a:ln>
                <a:noFill/>
              </a:ln>
              <a:solidFill>
                <a:prstClr val="black">
                  <a:tint val="82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nn-NO"/>
          </a:p>
        </p:txBody>
      </p:sp>
      <p:cxnSp>
        <p:nvCxnSpPr>
          <p:cNvPr id="11" name="Rett linje 10">
            <a:extLst>
              <a:ext uri="{FF2B5EF4-FFF2-40B4-BE49-F238E27FC236}">
                <a16:creationId xmlns:a16="http://schemas.microsoft.com/office/drawing/2014/main" id="{D6DAE3BF-0EB0-4AD7-A15F-B87F6A059D5F}"/>
              </a:ext>
            </a:extLst>
          </p:cNvPr>
          <p:cNvCxnSpPr>
            <a:cxnSpLocks/>
          </p:cNvCxnSpPr>
          <p:nvPr/>
        </p:nvCxnSpPr>
        <p:spPr>
          <a:xfrm>
            <a:off x="6583680" y="70658"/>
            <a:ext cx="0" cy="6716684"/>
          </a:xfrm>
          <a:prstGeom prst="line">
            <a:avLst/>
          </a:prstGeom>
          <a:ln w="9525">
            <a:solidFill>
              <a:srgbClr val="78321D"/>
            </a:solidFill>
          </a:ln>
        </p:spPr>
        <p:style>
          <a:lnRef idx="1">
            <a:schemeClr val="dk1"/>
          </a:lnRef>
          <a:fillRef idx="0">
            <a:schemeClr val="dk1"/>
          </a:fillRef>
          <a:effectRef idx="0">
            <a:schemeClr val="dk1"/>
          </a:effectRef>
          <a:fontRef idx="minor">
            <a:schemeClr val="tx1"/>
          </a:fontRef>
        </p:style>
      </p:cxnSp>
      <p:pic>
        <p:nvPicPr>
          <p:cNvPr id="1026" name="Picture 2">
            <a:extLst>
              <a:ext uri="{FF2B5EF4-FFF2-40B4-BE49-F238E27FC236}">
                <a16:creationId xmlns:a16="http://schemas.microsoft.com/office/drawing/2014/main" id="{56BB9585-6360-0D18-20C9-984A36DAC6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472" y="5030708"/>
            <a:ext cx="1258685" cy="121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934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632189E-0C85-466E-8062-F4139B9CBB6B}"/>
              </a:ext>
            </a:extLst>
          </p:cNvPr>
          <p:cNvSpPr>
            <a:spLocks noGrp="1"/>
          </p:cNvSpPr>
          <p:nvPr>
            <p:ph type="title"/>
          </p:nvPr>
        </p:nvSpPr>
        <p:spPr>
          <a:xfrm>
            <a:off x="619125" y="365125"/>
            <a:ext cx="11029949" cy="1325563"/>
          </a:xfrm>
        </p:spPr>
        <p:txBody>
          <a:bodyPr/>
          <a:lstStyle/>
          <a:p>
            <a:r>
              <a:rPr lang="nb-NO">
                <a:ea typeface="Roboto Condensed"/>
                <a:cs typeface="Roboto Condensed"/>
              </a:rPr>
              <a:t>FoU-intensitet og utgifter til egenuført FoU. 2022</a:t>
            </a:r>
            <a:endParaRPr lang="nb-NO"/>
          </a:p>
        </p:txBody>
      </p:sp>
      <p:sp>
        <p:nvSpPr>
          <p:cNvPr id="2" name="TekstSylinder 1">
            <a:extLst>
              <a:ext uri="{FF2B5EF4-FFF2-40B4-BE49-F238E27FC236}">
                <a16:creationId xmlns:a16="http://schemas.microsoft.com/office/drawing/2014/main" id="{25F5A0DA-290F-BB1C-AEA6-65CE16A2020D}"/>
              </a:ext>
            </a:extLst>
          </p:cNvPr>
          <p:cNvSpPr txBox="1"/>
          <p:nvPr/>
        </p:nvSpPr>
        <p:spPr>
          <a:xfrm>
            <a:off x="9627470" y="6318245"/>
            <a:ext cx="2564530" cy="307777"/>
          </a:xfrm>
          <a:prstGeom prst="rect">
            <a:avLst/>
          </a:prstGeom>
          <a:noFill/>
        </p:spPr>
        <p:txBody>
          <a:bodyPr wrap="square" rtlCol="0">
            <a:spAutoFit/>
          </a:bodyPr>
          <a:lstStyle/>
          <a:p>
            <a:r>
              <a:rPr lang="nb-NO" sz="1400"/>
              <a:t>Kilde: SSB, </a:t>
            </a:r>
            <a:r>
              <a:rPr lang="nb-NO" sz="1400" err="1"/>
              <a:t>FoU-statistikk</a:t>
            </a:r>
            <a:endParaRPr lang="nb-NO" sz="1400"/>
          </a:p>
        </p:txBody>
      </p:sp>
      <p:graphicFrame>
        <p:nvGraphicFramePr>
          <p:cNvPr id="7" name="Diagram 6">
            <a:extLst>
              <a:ext uri="{FF2B5EF4-FFF2-40B4-BE49-F238E27FC236}">
                <a16:creationId xmlns:a16="http://schemas.microsoft.com/office/drawing/2014/main" id="{B7531CE8-E487-4F8B-BA19-0B65AB2CD126}"/>
              </a:ext>
            </a:extLst>
          </p:cNvPr>
          <p:cNvGraphicFramePr>
            <a:graphicFrameLocks/>
          </p:cNvGraphicFramePr>
          <p:nvPr/>
        </p:nvGraphicFramePr>
        <p:xfrm>
          <a:off x="696000" y="1480500"/>
          <a:ext cx="10800000" cy="48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725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3BA568-E83A-C3D3-D8FA-513C971ACB12}"/>
              </a:ext>
            </a:extLst>
          </p:cNvPr>
          <p:cNvSpPr>
            <a:spLocks noGrp="1"/>
          </p:cNvSpPr>
          <p:nvPr>
            <p:ph type="title"/>
          </p:nvPr>
        </p:nvSpPr>
        <p:spPr>
          <a:xfrm>
            <a:off x="575262" y="551048"/>
            <a:ext cx="10985784" cy="784958"/>
          </a:xfrm>
        </p:spPr>
        <p:txBody>
          <a:bodyPr/>
          <a:lstStyle/>
          <a:p>
            <a:endParaRPr lang="en-US"/>
          </a:p>
        </p:txBody>
      </p:sp>
      <p:pic>
        <p:nvPicPr>
          <p:cNvPr id="4" name="Content Placeholder 3" descr="A screenshot of a computer&#10;&#10;Description automatically generated">
            <a:extLst>
              <a:ext uri="{FF2B5EF4-FFF2-40B4-BE49-F238E27FC236}">
                <a16:creationId xmlns:a16="http://schemas.microsoft.com/office/drawing/2014/main" id="{8EC7D88B-2237-9F31-66E1-1BF7D052498B}"/>
              </a:ext>
            </a:extLst>
          </p:cNvPr>
          <p:cNvPicPr>
            <a:picLocks noGrp="1" noChangeAspect="1"/>
          </p:cNvPicPr>
          <p:nvPr>
            <p:ph type="pic" sz="quarter" idx="11"/>
          </p:nvPr>
        </p:nvPicPr>
        <p:blipFill>
          <a:blip r:embed="rId3"/>
          <a:srcRect r="15912" b="-1"/>
          <a:stretch/>
        </p:blipFill>
        <p:spPr>
          <a:xfrm>
            <a:off x="6411160" y="1809959"/>
            <a:ext cx="5149886" cy="4103369"/>
          </a:xfrm>
          <a:noFill/>
          <a:ln>
            <a:solidFill>
              <a:schemeClr val="tx1"/>
            </a:solidFill>
          </a:ln>
        </p:spPr>
      </p:pic>
      <p:pic>
        <p:nvPicPr>
          <p:cNvPr id="5" name="Picture 4" descr="A screenshot of a computer&#10;&#10;Description automatically generated">
            <a:extLst>
              <a:ext uri="{FF2B5EF4-FFF2-40B4-BE49-F238E27FC236}">
                <a16:creationId xmlns:a16="http://schemas.microsoft.com/office/drawing/2014/main" id="{83E46254-B777-DD79-4361-8A88A541DA2B}"/>
              </a:ext>
            </a:extLst>
          </p:cNvPr>
          <p:cNvPicPr>
            <a:picLocks noChangeAspect="1"/>
          </p:cNvPicPr>
          <p:nvPr/>
        </p:nvPicPr>
        <p:blipFill>
          <a:blip r:embed="rId4"/>
          <a:srcRect t="89" r="2" b="2"/>
          <a:stretch/>
        </p:blipFill>
        <p:spPr>
          <a:xfrm>
            <a:off x="657154" y="1809959"/>
            <a:ext cx="5149886" cy="4103369"/>
          </a:xfrm>
          <a:prstGeom prst="rect">
            <a:avLst/>
          </a:prstGeom>
          <a:noFill/>
        </p:spPr>
      </p:pic>
      <p:sp>
        <p:nvSpPr>
          <p:cNvPr id="12" name="Text Placeholder 4">
            <a:extLst>
              <a:ext uri="{FF2B5EF4-FFF2-40B4-BE49-F238E27FC236}">
                <a16:creationId xmlns:a16="http://schemas.microsoft.com/office/drawing/2014/main" id="{38F81B8A-5D0F-C151-C617-095F0F992A14}"/>
              </a:ext>
            </a:extLst>
          </p:cNvPr>
          <p:cNvSpPr>
            <a:spLocks noGrp="1"/>
          </p:cNvSpPr>
          <p:nvPr>
            <p:ph type="body" sz="quarter" idx="13"/>
          </p:nvPr>
        </p:nvSpPr>
        <p:spPr>
          <a:xfrm>
            <a:off x="600153" y="6349153"/>
            <a:ext cx="7230416" cy="323165"/>
          </a:xfrm>
        </p:spPr>
        <p:txBody>
          <a:bodyPr/>
          <a:lstStyle/>
          <a:p>
            <a:endParaRPr lang="en-US"/>
          </a:p>
        </p:txBody>
      </p:sp>
    </p:spTree>
    <p:extLst>
      <p:ext uri="{BB962C8B-B14F-4D97-AF65-F5344CB8AC3E}">
        <p14:creationId xmlns:p14="http://schemas.microsoft.com/office/powerpoint/2010/main" val="2424535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id="{AF16CC00-221C-311C-8ABF-DADA1701607B}"/>
              </a:ext>
            </a:extLst>
          </p:cNvPr>
          <p:cNvSpPr>
            <a:spLocks noGrp="1"/>
          </p:cNvSpPr>
          <p:nvPr>
            <p:ph type="body" sz="quarter" idx="13"/>
          </p:nvPr>
        </p:nvSpPr>
        <p:spPr>
          <a:xfrm>
            <a:off x="600153" y="6349153"/>
            <a:ext cx="7230416" cy="298543"/>
          </a:xfrm>
        </p:spPr>
        <p:txBody>
          <a:bodyPr/>
          <a:lstStyle/>
          <a:p>
            <a:endParaRPr lang="en-US"/>
          </a:p>
        </p:txBody>
      </p:sp>
      <p:pic>
        <p:nvPicPr>
          <p:cNvPr id="4" name="Content Placeholder 3" descr="A screenshot of a white page&#10;&#10;Description automatically generated">
            <a:extLst>
              <a:ext uri="{FF2B5EF4-FFF2-40B4-BE49-F238E27FC236}">
                <a16:creationId xmlns:a16="http://schemas.microsoft.com/office/drawing/2014/main" id="{AC955AEF-E712-0854-C6F7-841B300BCA7D}"/>
              </a:ext>
            </a:extLst>
          </p:cNvPr>
          <p:cNvPicPr>
            <a:picLocks noGrp="1" noChangeAspect="1"/>
          </p:cNvPicPr>
          <p:nvPr>
            <p:ph sz="quarter" idx="14"/>
          </p:nvPr>
        </p:nvPicPr>
        <p:blipFill>
          <a:blip r:embed="rId3"/>
          <a:stretch/>
        </p:blipFill>
        <p:spPr>
          <a:xfrm>
            <a:off x="657154" y="1547642"/>
            <a:ext cx="5149886" cy="3437548"/>
          </a:xfrm>
          <a:noFill/>
          <a:ln w="6350">
            <a:solidFill>
              <a:schemeClr val="tx1"/>
            </a:solidFill>
          </a:ln>
        </p:spPr>
      </p:pic>
      <p:sp>
        <p:nvSpPr>
          <p:cNvPr id="21" name="Content Placeholder 3">
            <a:extLst>
              <a:ext uri="{FF2B5EF4-FFF2-40B4-BE49-F238E27FC236}">
                <a16:creationId xmlns:a16="http://schemas.microsoft.com/office/drawing/2014/main" id="{E7714A4A-5318-E53F-A802-1EED58E82720}"/>
              </a:ext>
            </a:extLst>
          </p:cNvPr>
          <p:cNvSpPr>
            <a:spLocks noGrp="1"/>
          </p:cNvSpPr>
          <p:nvPr>
            <p:ph sz="quarter" idx="15"/>
          </p:nvPr>
        </p:nvSpPr>
        <p:spPr>
          <a:xfrm>
            <a:off x="6411160" y="1547642"/>
            <a:ext cx="5149886" cy="4365686"/>
          </a:xfrm>
        </p:spPr>
        <p:txBody>
          <a:bodyPr vert="horz" lIns="91440" tIns="45720" rIns="91440" bIns="45720" rtlCol="0">
            <a:normAutofit/>
          </a:bodyPr>
          <a:lstStyle/>
          <a:p>
            <a:pPr marL="228600" indent="-228600"/>
            <a:r>
              <a:rPr lang="en-US" err="1"/>
              <a:t>Vekst</a:t>
            </a:r>
            <a:r>
              <a:rPr lang="en-US"/>
              <a:t> </a:t>
            </a:r>
            <a:r>
              <a:rPr lang="en-US" err="1"/>
              <a:t>i</a:t>
            </a:r>
            <a:r>
              <a:rPr lang="en-US"/>
              <a:t> </a:t>
            </a:r>
            <a:r>
              <a:rPr lang="en-US" err="1"/>
              <a:t>innleide</a:t>
            </a:r>
            <a:r>
              <a:rPr lang="en-US"/>
              <a:t> </a:t>
            </a:r>
            <a:r>
              <a:rPr lang="en-US" err="1"/>
              <a:t>FoU-årsverk</a:t>
            </a:r>
            <a:r>
              <a:rPr lang="en-US"/>
              <a:t> over </a:t>
            </a:r>
            <a:r>
              <a:rPr lang="en-US" err="1"/>
              <a:t>tid</a:t>
            </a:r>
            <a:endParaRPr lang="en-US"/>
          </a:p>
          <a:p>
            <a:pPr marL="228600" indent="-228600"/>
            <a:r>
              <a:rPr lang="en-US" err="1"/>
              <a:t>Innleid</a:t>
            </a:r>
            <a:r>
              <a:rPr lang="en-US"/>
              <a:t> </a:t>
            </a:r>
            <a:r>
              <a:rPr lang="en-US" err="1"/>
              <a:t>FoU-personale</a:t>
            </a:r>
            <a:r>
              <a:rPr lang="en-US"/>
              <a:t> er </a:t>
            </a:r>
            <a:r>
              <a:rPr lang="en-US" err="1"/>
              <a:t>stort</a:t>
            </a:r>
            <a:r>
              <a:rPr lang="en-US"/>
              <a:t> sett </a:t>
            </a:r>
            <a:r>
              <a:rPr lang="en-US" err="1"/>
              <a:t>dyrere</a:t>
            </a:r>
            <a:r>
              <a:rPr lang="en-US"/>
              <a:t> </a:t>
            </a:r>
            <a:r>
              <a:rPr lang="en-US" err="1"/>
              <a:t>enn</a:t>
            </a:r>
            <a:r>
              <a:rPr lang="en-US"/>
              <a:t> </a:t>
            </a:r>
            <a:r>
              <a:rPr lang="en-US" err="1"/>
              <a:t>eget</a:t>
            </a:r>
            <a:r>
              <a:rPr lang="en-US"/>
              <a:t> </a:t>
            </a:r>
            <a:r>
              <a:rPr lang="en-US" err="1"/>
              <a:t>FoU-personale</a:t>
            </a:r>
            <a:endParaRPr lang="en-US"/>
          </a:p>
          <a:p>
            <a:pPr marL="228600" indent="-228600"/>
            <a:r>
              <a:rPr lang="en-US"/>
              <a:t>1/3 av </a:t>
            </a:r>
            <a:r>
              <a:rPr lang="en-US" err="1"/>
              <a:t>foretakene</a:t>
            </a:r>
            <a:r>
              <a:rPr lang="en-US"/>
              <a:t> </a:t>
            </a:r>
            <a:r>
              <a:rPr lang="en-US" err="1"/>
              <a:t>leier</a:t>
            </a:r>
            <a:r>
              <a:rPr lang="en-US"/>
              <a:t> inn </a:t>
            </a:r>
            <a:r>
              <a:rPr lang="en-US" err="1"/>
              <a:t>FoU-personale</a:t>
            </a:r>
            <a:endParaRPr lang="en-US"/>
          </a:p>
          <a:p>
            <a:pPr marL="228600" indent="-228600"/>
            <a:endParaRPr lang="en-US"/>
          </a:p>
          <a:p>
            <a:pPr marL="228600" indent="-228600"/>
            <a:endParaRPr lang="en-US"/>
          </a:p>
        </p:txBody>
      </p:sp>
      <p:sp>
        <p:nvSpPr>
          <p:cNvPr id="2" name="Tittel 3">
            <a:extLst>
              <a:ext uri="{FF2B5EF4-FFF2-40B4-BE49-F238E27FC236}">
                <a16:creationId xmlns:a16="http://schemas.microsoft.com/office/drawing/2014/main" id="{8895596A-EB18-A845-B74B-6F1D1805D8CC}"/>
              </a:ext>
            </a:extLst>
          </p:cNvPr>
          <p:cNvSpPr txBox="1">
            <a:spLocks/>
          </p:cNvSpPr>
          <p:nvPr/>
        </p:nvSpPr>
        <p:spPr>
          <a:xfrm>
            <a:off x="838200" y="685800"/>
            <a:ext cx="10515600" cy="10048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a:ea typeface="Roboto Condensed"/>
                <a:cs typeface="Roboto Condensed"/>
              </a:rPr>
              <a:t>Innleid FoU-personale</a:t>
            </a:r>
            <a:endParaRPr lang="nb-NO"/>
          </a:p>
        </p:txBody>
      </p:sp>
    </p:spTree>
    <p:extLst>
      <p:ext uri="{BB962C8B-B14F-4D97-AF65-F5344CB8AC3E}">
        <p14:creationId xmlns:p14="http://schemas.microsoft.com/office/powerpoint/2010/main" val="41178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71CB-DA5D-84F0-93B9-E3A4FA0F12A6}"/>
              </a:ext>
            </a:extLst>
          </p:cNvPr>
          <p:cNvSpPr>
            <a:spLocks noGrp="1"/>
          </p:cNvSpPr>
          <p:nvPr>
            <p:ph type="title"/>
          </p:nvPr>
        </p:nvSpPr>
        <p:spPr>
          <a:xfrm>
            <a:off x="575262" y="551048"/>
            <a:ext cx="5520737" cy="1477584"/>
          </a:xfrm>
        </p:spPr>
        <p:txBody>
          <a:bodyPr wrap="square" anchor="ctr">
            <a:normAutofit/>
          </a:bodyPr>
          <a:lstStyle/>
          <a:p>
            <a:r>
              <a:rPr lang="en-US" err="1"/>
              <a:t>Innleide</a:t>
            </a:r>
            <a:r>
              <a:rPr lang="en-US"/>
              <a:t>.</a:t>
            </a:r>
            <a:br>
              <a:rPr lang="en-US"/>
            </a:br>
            <a:r>
              <a:rPr lang="en-US"/>
              <a:t>2022</a:t>
            </a:r>
          </a:p>
        </p:txBody>
      </p:sp>
      <p:pic>
        <p:nvPicPr>
          <p:cNvPr id="4" name="Content Placeholder 3" descr="A screenshot of a graph&#10;&#10;Description automatically generated">
            <a:extLst>
              <a:ext uri="{FF2B5EF4-FFF2-40B4-BE49-F238E27FC236}">
                <a16:creationId xmlns:a16="http://schemas.microsoft.com/office/drawing/2014/main" id="{E82D10BD-08EE-15F7-6B1F-C7A8210370C5}"/>
              </a:ext>
            </a:extLst>
          </p:cNvPr>
          <p:cNvPicPr>
            <a:picLocks noGrp="1" noChangeAspect="1"/>
          </p:cNvPicPr>
          <p:nvPr>
            <p:ph type="pic" sz="quarter" idx="11"/>
          </p:nvPr>
        </p:nvPicPr>
        <p:blipFill>
          <a:blip r:embed="rId3"/>
          <a:stretch/>
        </p:blipFill>
        <p:spPr>
          <a:xfrm>
            <a:off x="3025921" y="155920"/>
            <a:ext cx="5520737" cy="6546160"/>
          </a:xfrm>
          <a:noFill/>
        </p:spPr>
      </p:pic>
      <p:sp>
        <p:nvSpPr>
          <p:cNvPr id="3" name="TekstSylinder 2">
            <a:extLst>
              <a:ext uri="{FF2B5EF4-FFF2-40B4-BE49-F238E27FC236}">
                <a16:creationId xmlns:a16="http://schemas.microsoft.com/office/drawing/2014/main" id="{758D0953-EDDD-9652-9085-C6F98D2C54EF}"/>
              </a:ext>
            </a:extLst>
          </p:cNvPr>
          <p:cNvSpPr txBox="1"/>
          <p:nvPr/>
        </p:nvSpPr>
        <p:spPr>
          <a:xfrm>
            <a:off x="9627470" y="6318245"/>
            <a:ext cx="2564530" cy="307777"/>
          </a:xfrm>
          <a:prstGeom prst="rect">
            <a:avLst/>
          </a:prstGeom>
          <a:noFill/>
        </p:spPr>
        <p:txBody>
          <a:bodyPr wrap="square" rtlCol="0">
            <a:spAutoFit/>
          </a:bodyPr>
          <a:lstStyle/>
          <a:p>
            <a:r>
              <a:rPr lang="nb-NO" sz="1400"/>
              <a:t>Kilde: SSB, </a:t>
            </a:r>
            <a:r>
              <a:rPr lang="nb-NO" sz="1400" err="1"/>
              <a:t>FoU-statistikk</a:t>
            </a:r>
            <a:endParaRPr lang="nb-NO" sz="1400"/>
          </a:p>
        </p:txBody>
      </p:sp>
    </p:spTree>
    <p:extLst>
      <p:ext uri="{BB962C8B-B14F-4D97-AF65-F5344CB8AC3E}">
        <p14:creationId xmlns:p14="http://schemas.microsoft.com/office/powerpoint/2010/main" val="3488176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DC81D8-0E2D-4271-3502-840FB1DD746B}"/>
              </a:ext>
            </a:extLst>
          </p:cNvPr>
          <p:cNvSpPr>
            <a:spLocks noGrp="1"/>
          </p:cNvSpPr>
          <p:nvPr>
            <p:ph type="title"/>
          </p:nvPr>
        </p:nvSpPr>
        <p:spPr/>
        <p:txBody>
          <a:bodyPr/>
          <a:lstStyle/>
          <a:p>
            <a:r>
              <a:rPr lang="nb-NO"/>
              <a:t>Forskerne, forskerkarrierer og mangfold</a:t>
            </a:r>
            <a:endParaRPr lang="en-GB"/>
          </a:p>
        </p:txBody>
      </p:sp>
      <p:sp>
        <p:nvSpPr>
          <p:cNvPr id="3" name="Plassholder for tekst 2">
            <a:extLst>
              <a:ext uri="{FF2B5EF4-FFF2-40B4-BE49-F238E27FC236}">
                <a16:creationId xmlns:a16="http://schemas.microsoft.com/office/drawing/2014/main" id="{C369061E-67CE-2C7D-78F9-456474A7ADFF}"/>
              </a:ext>
            </a:extLst>
          </p:cNvPr>
          <p:cNvSpPr>
            <a:spLocks noGrp="1"/>
          </p:cNvSpPr>
          <p:nvPr>
            <p:ph type="body" idx="1"/>
          </p:nvPr>
        </p:nvSpPr>
        <p:spPr/>
        <p:txBody>
          <a:bodyPr/>
          <a:lstStyle/>
          <a:p>
            <a:r>
              <a:rPr lang="nb-NO"/>
              <a:t>Hebe Gunnes og Eirik Øye</a:t>
            </a:r>
            <a:endParaRPr lang="en-GB"/>
          </a:p>
        </p:txBody>
      </p:sp>
      <p:sp>
        <p:nvSpPr>
          <p:cNvPr id="5" name="Plassholder for dato 2">
            <a:extLst>
              <a:ext uri="{FF2B5EF4-FFF2-40B4-BE49-F238E27FC236}">
                <a16:creationId xmlns:a16="http://schemas.microsoft.com/office/drawing/2014/main" id="{FABFD40C-EBBB-4447-D3E3-E8FCC8FD3AED}"/>
              </a:ext>
            </a:extLst>
          </p:cNvPr>
          <p:cNvSpPr>
            <a:spLocks noGrp="1"/>
          </p:cNvSpPr>
          <p:nvPr>
            <p:ph type="dt" sz="half" idx="10"/>
          </p:nvPr>
        </p:nvSpPr>
        <p:spPr>
          <a:xfrm>
            <a:off x="838200" y="6356350"/>
            <a:ext cx="2743200" cy="365125"/>
          </a:xfrm>
        </p:spPr>
        <p:txBody>
          <a:bodyPr/>
          <a:lstStyle/>
          <a:p>
            <a:r>
              <a:rPr lang="en-US"/>
              <a:t>11. </a:t>
            </a:r>
            <a:r>
              <a:rPr lang="en-US" err="1"/>
              <a:t>november</a:t>
            </a:r>
            <a:r>
              <a:rPr lang="en-US"/>
              <a:t> 2024</a:t>
            </a:r>
          </a:p>
        </p:txBody>
      </p:sp>
    </p:spTree>
    <p:extLst>
      <p:ext uri="{BB962C8B-B14F-4D97-AF65-F5344CB8AC3E}">
        <p14:creationId xmlns:p14="http://schemas.microsoft.com/office/powerpoint/2010/main" val="179182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36C6E5-A7FD-9D41-CCA1-49DF8201AF01}"/>
              </a:ext>
            </a:extLst>
          </p:cNvPr>
          <p:cNvSpPr>
            <a:spLocks noGrp="1"/>
          </p:cNvSpPr>
          <p:nvPr>
            <p:ph type="title"/>
          </p:nvPr>
        </p:nvSpPr>
        <p:spPr/>
        <p:txBody>
          <a:bodyPr/>
          <a:lstStyle/>
          <a:p>
            <a:r>
              <a:rPr lang="nb-NO"/>
              <a:t>Hvor mange deltar i FoU i Norge, og hvor mye arbeidstid bruker de til FoU?</a:t>
            </a:r>
          </a:p>
        </p:txBody>
      </p:sp>
      <p:sp>
        <p:nvSpPr>
          <p:cNvPr id="4" name="Plassholder for innhold 3">
            <a:extLst>
              <a:ext uri="{FF2B5EF4-FFF2-40B4-BE49-F238E27FC236}">
                <a16:creationId xmlns:a16="http://schemas.microsoft.com/office/drawing/2014/main" id="{9BB4C538-5141-DD8B-F76D-9A1B52C37D84}"/>
              </a:ext>
            </a:extLst>
          </p:cNvPr>
          <p:cNvSpPr>
            <a:spLocks noGrp="1"/>
          </p:cNvSpPr>
          <p:nvPr>
            <p:ph sz="half" idx="2"/>
          </p:nvPr>
        </p:nvSpPr>
        <p:spPr/>
        <p:txBody>
          <a:bodyPr>
            <a:normAutofit/>
          </a:bodyPr>
          <a:lstStyle/>
          <a:p>
            <a:r>
              <a:rPr lang="nb-NO"/>
              <a:t>97 800 personer deltok i FoU i 2022 </a:t>
            </a:r>
          </a:p>
          <a:p>
            <a:r>
              <a:rPr lang="nb-NO"/>
              <a:t>Forskere/faglig personale utgjorde 71 prosent av FoU-personalet</a:t>
            </a:r>
          </a:p>
          <a:p>
            <a:r>
              <a:rPr lang="nb-NO"/>
              <a:t>Det ble utført 53 600 FoU-årsverk i 2022</a:t>
            </a:r>
          </a:p>
          <a:p>
            <a:r>
              <a:rPr lang="nb-NO"/>
              <a:t>FoU-personalet bruker i gjennomsnitt 55 prosent av sin arbeidstid til FoU</a:t>
            </a:r>
          </a:p>
        </p:txBody>
      </p:sp>
      <p:sp>
        <p:nvSpPr>
          <p:cNvPr id="3" name="Plassholder for dato 2">
            <a:extLst>
              <a:ext uri="{FF2B5EF4-FFF2-40B4-BE49-F238E27FC236}">
                <a16:creationId xmlns:a16="http://schemas.microsoft.com/office/drawing/2014/main" id="{BF273580-659E-3792-13F2-D14D6D4794B0}"/>
              </a:ext>
            </a:extLst>
          </p:cNvPr>
          <p:cNvSpPr>
            <a:spLocks noGrp="1"/>
          </p:cNvSpPr>
          <p:nvPr>
            <p:ph type="dt" sz="half" idx="10"/>
          </p:nvPr>
        </p:nvSpPr>
        <p:spPr>
          <a:xfrm>
            <a:off x="838200" y="6356350"/>
            <a:ext cx="2743200" cy="365125"/>
          </a:xfrm>
        </p:spPr>
        <p:txBody>
          <a:bodyPr/>
          <a:lstStyle/>
          <a:p>
            <a:r>
              <a:rPr lang="en-US"/>
              <a:t>11. </a:t>
            </a:r>
            <a:r>
              <a:rPr lang="en-US" err="1"/>
              <a:t>november</a:t>
            </a:r>
            <a:r>
              <a:rPr lang="en-US"/>
              <a:t> 2024</a:t>
            </a:r>
          </a:p>
        </p:txBody>
      </p:sp>
      <p:graphicFrame>
        <p:nvGraphicFramePr>
          <p:cNvPr id="10" name="Diagram 9">
            <a:extLst>
              <a:ext uri="{FF2B5EF4-FFF2-40B4-BE49-F238E27FC236}">
                <a16:creationId xmlns:a16="http://schemas.microsoft.com/office/drawing/2014/main" id="{B7B7D09C-99E4-4A99-9D6F-79B852C1DA31}"/>
              </a:ext>
            </a:extLst>
          </p:cNvPr>
          <p:cNvGraphicFramePr>
            <a:graphicFrameLocks/>
          </p:cNvGraphicFramePr>
          <p:nvPr/>
        </p:nvGraphicFramePr>
        <p:xfrm>
          <a:off x="274389" y="1658883"/>
          <a:ext cx="57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a:extLst>
              <a:ext uri="{FF2B5EF4-FFF2-40B4-BE49-F238E27FC236}">
                <a16:creationId xmlns:a16="http://schemas.microsoft.com/office/drawing/2014/main" id="{27F00734-9A2A-F1FF-C257-FB3B67880CCD}"/>
              </a:ext>
            </a:extLst>
          </p:cNvPr>
          <p:cNvSpPr txBox="1"/>
          <p:nvPr/>
        </p:nvSpPr>
        <p:spPr>
          <a:xfrm>
            <a:off x="3236195" y="6385023"/>
            <a:ext cx="2564530" cy="307777"/>
          </a:xfrm>
          <a:prstGeom prst="rect">
            <a:avLst/>
          </a:prstGeom>
          <a:noFill/>
        </p:spPr>
        <p:txBody>
          <a:bodyPr wrap="square" rtlCol="0">
            <a:spAutoFit/>
          </a:bodyPr>
          <a:lstStyle/>
          <a:p>
            <a:r>
              <a:rPr lang="nb-NO" sz="1400"/>
              <a:t>Kilde: SSB, </a:t>
            </a:r>
            <a:r>
              <a:rPr lang="nb-NO" sz="1400" err="1"/>
              <a:t>FoU-statistikk</a:t>
            </a:r>
            <a:endParaRPr lang="nb-NO" sz="1400"/>
          </a:p>
        </p:txBody>
      </p:sp>
    </p:spTree>
    <p:extLst>
      <p:ext uri="{BB962C8B-B14F-4D97-AF65-F5344CB8AC3E}">
        <p14:creationId xmlns:p14="http://schemas.microsoft.com/office/powerpoint/2010/main" val="2320551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36C6E5-A7FD-9D41-CCA1-49DF8201AF01}"/>
              </a:ext>
            </a:extLst>
          </p:cNvPr>
          <p:cNvSpPr>
            <a:spLocks noGrp="1"/>
          </p:cNvSpPr>
          <p:nvPr>
            <p:ph type="title"/>
          </p:nvPr>
        </p:nvSpPr>
        <p:spPr/>
        <p:txBody>
          <a:bodyPr/>
          <a:lstStyle/>
          <a:p>
            <a:r>
              <a:rPr lang="nb-NO"/>
              <a:t>Mangfold blant forskerpersonalet</a:t>
            </a:r>
          </a:p>
        </p:txBody>
      </p:sp>
      <p:sp>
        <p:nvSpPr>
          <p:cNvPr id="4" name="Plassholder for innhold 3">
            <a:extLst>
              <a:ext uri="{FF2B5EF4-FFF2-40B4-BE49-F238E27FC236}">
                <a16:creationId xmlns:a16="http://schemas.microsoft.com/office/drawing/2014/main" id="{9BB4C538-5141-DD8B-F76D-9A1B52C37D84}"/>
              </a:ext>
            </a:extLst>
          </p:cNvPr>
          <p:cNvSpPr>
            <a:spLocks noGrp="1"/>
          </p:cNvSpPr>
          <p:nvPr>
            <p:ph sz="half" idx="2"/>
          </p:nvPr>
        </p:nvSpPr>
        <p:spPr>
          <a:xfrm>
            <a:off x="6172200" y="1577974"/>
            <a:ext cx="5448300" cy="4778375"/>
          </a:xfrm>
        </p:spPr>
        <p:txBody>
          <a:bodyPr>
            <a:normAutofit/>
          </a:bodyPr>
          <a:lstStyle/>
          <a:p>
            <a:pPr marL="0" indent="0">
              <a:buNone/>
            </a:pPr>
            <a:r>
              <a:rPr lang="nb-NO" b="1">
                <a:solidFill>
                  <a:schemeClr val="accent3"/>
                </a:solidFill>
              </a:rPr>
              <a:t>Tilgjengelig statistikk</a:t>
            </a:r>
          </a:p>
          <a:p>
            <a:r>
              <a:rPr lang="nb-NO"/>
              <a:t>Kjønn</a:t>
            </a:r>
            <a:r>
              <a:rPr lang="nb-NO" sz="1400"/>
              <a:t> – fra 1961 (næringslivet fra 1989)</a:t>
            </a:r>
          </a:p>
          <a:p>
            <a:r>
              <a:rPr lang="nb-NO"/>
              <a:t>Fagområder</a:t>
            </a:r>
            <a:r>
              <a:rPr lang="nb-NO" sz="1400"/>
              <a:t> – fra 1961 for </a:t>
            </a:r>
            <a:r>
              <a:rPr lang="nb-NO" sz="1400" err="1"/>
              <a:t>UoH</a:t>
            </a:r>
            <a:r>
              <a:rPr lang="nb-NO" sz="1400"/>
              <a:t>- og instituttsektoren</a:t>
            </a:r>
          </a:p>
          <a:p>
            <a:r>
              <a:rPr lang="nb-NO"/>
              <a:t>Alder</a:t>
            </a:r>
            <a:r>
              <a:rPr lang="nb-NO" sz="1400"/>
              <a:t> – fra 1977 for </a:t>
            </a:r>
            <a:r>
              <a:rPr lang="nb-NO" sz="1400" err="1"/>
              <a:t>UoH</a:t>
            </a:r>
            <a:r>
              <a:rPr lang="nb-NO" sz="1400"/>
              <a:t>- og instituttsektoren</a:t>
            </a:r>
          </a:p>
          <a:p>
            <a:r>
              <a:rPr lang="nb-NO"/>
              <a:t>Region</a:t>
            </a:r>
            <a:r>
              <a:rPr lang="nb-NO" sz="1400"/>
              <a:t> – fra 1977 for </a:t>
            </a:r>
            <a:r>
              <a:rPr lang="nb-NO" sz="1400" err="1"/>
              <a:t>UoH</a:t>
            </a:r>
            <a:r>
              <a:rPr lang="nb-NO" sz="1400"/>
              <a:t>- og instituttsektoren</a:t>
            </a:r>
          </a:p>
          <a:p>
            <a:r>
              <a:rPr lang="nb-NO"/>
              <a:t>Innvandringsstatus</a:t>
            </a:r>
            <a:r>
              <a:rPr lang="nb-NO" sz="1400"/>
              <a:t> – fra 2007</a:t>
            </a:r>
          </a:p>
          <a:p>
            <a:r>
              <a:rPr lang="nb-NO"/>
              <a:t>Sosial bakgrunn</a:t>
            </a:r>
            <a:r>
              <a:rPr lang="nb-NO" sz="1400"/>
              <a:t> – fra 2012</a:t>
            </a:r>
          </a:p>
          <a:p>
            <a:pPr marL="0" indent="0">
              <a:buNone/>
            </a:pPr>
            <a:r>
              <a:rPr lang="nb-NO"/>
              <a:t>Institusjon, (fakultet), stilling, utdanningsnivå</a:t>
            </a:r>
          </a:p>
        </p:txBody>
      </p:sp>
      <p:sp>
        <p:nvSpPr>
          <p:cNvPr id="3" name="Plassholder for dato 2">
            <a:extLst>
              <a:ext uri="{FF2B5EF4-FFF2-40B4-BE49-F238E27FC236}">
                <a16:creationId xmlns:a16="http://schemas.microsoft.com/office/drawing/2014/main" id="{BF273580-659E-3792-13F2-D14D6D4794B0}"/>
              </a:ext>
            </a:extLst>
          </p:cNvPr>
          <p:cNvSpPr>
            <a:spLocks noGrp="1"/>
          </p:cNvSpPr>
          <p:nvPr>
            <p:ph type="dt" sz="half" idx="10"/>
          </p:nvPr>
        </p:nvSpPr>
        <p:spPr>
          <a:xfrm>
            <a:off x="838200" y="6356350"/>
            <a:ext cx="2743200" cy="365125"/>
          </a:xfrm>
        </p:spPr>
        <p:txBody>
          <a:bodyPr/>
          <a:lstStyle/>
          <a:p>
            <a:r>
              <a:rPr lang="en-US"/>
              <a:t>11. </a:t>
            </a:r>
            <a:r>
              <a:rPr lang="en-US" err="1"/>
              <a:t>november</a:t>
            </a:r>
            <a:r>
              <a:rPr lang="en-US"/>
              <a:t> 2024</a:t>
            </a:r>
          </a:p>
        </p:txBody>
      </p:sp>
      <p:pic>
        <p:nvPicPr>
          <p:cNvPr id="5" name="Bilde 4">
            <a:extLst>
              <a:ext uri="{FF2B5EF4-FFF2-40B4-BE49-F238E27FC236}">
                <a16:creationId xmlns:a16="http://schemas.microsoft.com/office/drawing/2014/main" id="{0246313A-68E9-1563-8C08-8D91C1925CA9}"/>
              </a:ext>
            </a:extLst>
          </p:cNvPr>
          <p:cNvPicPr>
            <a:picLocks noChangeAspect="1"/>
          </p:cNvPicPr>
          <p:nvPr/>
        </p:nvPicPr>
        <p:blipFill>
          <a:blip r:embed="rId3"/>
          <a:stretch>
            <a:fillRect/>
          </a:stretch>
        </p:blipFill>
        <p:spPr>
          <a:xfrm>
            <a:off x="838200" y="1494557"/>
            <a:ext cx="4870357" cy="4680000"/>
          </a:xfrm>
          <a:prstGeom prst="rect">
            <a:avLst/>
          </a:prstGeom>
        </p:spPr>
      </p:pic>
    </p:spTree>
    <p:extLst>
      <p:ext uri="{BB962C8B-B14F-4D97-AF65-F5344CB8AC3E}">
        <p14:creationId xmlns:p14="http://schemas.microsoft.com/office/powerpoint/2010/main" val="3222852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Rett linje 11">
            <a:extLst>
              <a:ext uri="{FF2B5EF4-FFF2-40B4-BE49-F238E27FC236}">
                <a16:creationId xmlns:a16="http://schemas.microsoft.com/office/drawing/2014/main" id="{AC042951-E94B-95A8-05FD-3779C958D8A4}"/>
              </a:ext>
            </a:extLst>
          </p:cNvPr>
          <p:cNvCxnSpPr/>
          <p:nvPr/>
        </p:nvCxnSpPr>
        <p:spPr>
          <a:xfrm>
            <a:off x="949570" y="5873262"/>
            <a:ext cx="10376116"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Grafikk 7" descr="Mann med heldekkende fyll">
            <a:extLst>
              <a:ext uri="{FF2B5EF4-FFF2-40B4-BE49-F238E27FC236}">
                <a16:creationId xmlns:a16="http://schemas.microsoft.com/office/drawing/2014/main" id="{3476E703-CF7C-071B-E4C5-ECA84C1FE1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043" y="860663"/>
            <a:ext cx="6192000" cy="6192000"/>
          </a:xfrm>
          <a:prstGeom prst="rect">
            <a:avLst/>
          </a:prstGeom>
        </p:spPr>
      </p:pic>
      <p:sp>
        <p:nvSpPr>
          <p:cNvPr id="3" name="Tittel 2">
            <a:extLst>
              <a:ext uri="{FF2B5EF4-FFF2-40B4-BE49-F238E27FC236}">
                <a16:creationId xmlns:a16="http://schemas.microsoft.com/office/drawing/2014/main" id="{FD913EAB-36BE-41A8-9327-8A9D6494DCE4}"/>
              </a:ext>
            </a:extLst>
          </p:cNvPr>
          <p:cNvSpPr>
            <a:spLocks noGrp="1"/>
          </p:cNvSpPr>
          <p:nvPr>
            <p:ph type="title"/>
          </p:nvPr>
        </p:nvSpPr>
        <p:spPr>
          <a:xfrm>
            <a:off x="861802" y="177471"/>
            <a:ext cx="10628006" cy="872694"/>
          </a:xfrm>
        </p:spPr>
        <p:txBody>
          <a:bodyPr anchor="b">
            <a:noAutofit/>
          </a:bodyPr>
          <a:lstStyle/>
          <a:p>
            <a:r>
              <a:rPr lang="nb-NO" sz="3200" b="1"/>
              <a:t>Kjønnsbalanse blant forskere/faglig personale. 2022.</a:t>
            </a:r>
          </a:p>
        </p:txBody>
      </p:sp>
      <p:sp>
        <p:nvSpPr>
          <p:cNvPr id="4" name="TekstSylinder 3">
            <a:extLst>
              <a:ext uri="{FF2B5EF4-FFF2-40B4-BE49-F238E27FC236}">
                <a16:creationId xmlns:a16="http://schemas.microsoft.com/office/drawing/2014/main" id="{180EF236-4B37-C0FE-C738-7D9892A4EAC2}"/>
              </a:ext>
            </a:extLst>
          </p:cNvPr>
          <p:cNvSpPr txBox="1"/>
          <p:nvPr/>
        </p:nvSpPr>
        <p:spPr>
          <a:xfrm>
            <a:off x="9029700" y="6477919"/>
            <a:ext cx="2576813" cy="287002"/>
          </a:xfrm>
          <a:prstGeom prst="rect">
            <a:avLst/>
          </a:prstGeom>
          <a:noFill/>
        </p:spPr>
        <p:txBody>
          <a:bodyPr wrap="square" rtlCol="0">
            <a:spAutoFit/>
          </a:bodyPr>
          <a:lstStyle/>
          <a:p>
            <a:pPr algn="r"/>
            <a:r>
              <a:rPr lang="nb-NO" sz="1265"/>
              <a:t>Kilde: SSB, FoU-statistikk</a:t>
            </a:r>
          </a:p>
        </p:txBody>
      </p:sp>
      <p:pic>
        <p:nvPicPr>
          <p:cNvPr id="6" name="Grafikk 5" descr="Kvinne med heldekkende fyll">
            <a:extLst>
              <a:ext uri="{FF2B5EF4-FFF2-40B4-BE49-F238E27FC236}">
                <a16:creationId xmlns:a16="http://schemas.microsoft.com/office/drawing/2014/main" id="{AC31D850-C716-F91F-8A32-2524560061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3880" y="4293159"/>
            <a:ext cx="1623600" cy="1623600"/>
          </a:xfrm>
          <a:prstGeom prst="rect">
            <a:avLst/>
          </a:prstGeom>
        </p:spPr>
      </p:pic>
      <p:pic>
        <p:nvPicPr>
          <p:cNvPr id="9" name="Grafikk 8" descr="Kvinne med heldekkende fyll">
            <a:extLst>
              <a:ext uri="{FF2B5EF4-FFF2-40B4-BE49-F238E27FC236}">
                <a16:creationId xmlns:a16="http://schemas.microsoft.com/office/drawing/2014/main" id="{00E8A110-8071-6EE1-5D5B-7282E9EFB4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1134" y="5624694"/>
            <a:ext cx="266400" cy="266400"/>
          </a:xfrm>
          <a:prstGeom prst="rect">
            <a:avLst/>
          </a:prstGeom>
        </p:spPr>
      </p:pic>
      <p:pic>
        <p:nvPicPr>
          <p:cNvPr id="10" name="Grafikk 9" descr="Mann med heldekkende fyll">
            <a:extLst>
              <a:ext uri="{FF2B5EF4-FFF2-40B4-BE49-F238E27FC236}">
                <a16:creationId xmlns:a16="http://schemas.microsoft.com/office/drawing/2014/main" id="{F73A7FD4-1469-9C02-1FC5-B613B6F43D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6323" y="5262102"/>
            <a:ext cx="626400" cy="626400"/>
          </a:xfrm>
          <a:prstGeom prst="rect">
            <a:avLst/>
          </a:prstGeom>
        </p:spPr>
      </p:pic>
      <p:pic>
        <p:nvPicPr>
          <p:cNvPr id="13" name="Grafikk 12" descr="Kvinne med heldekkende fyll">
            <a:extLst>
              <a:ext uri="{FF2B5EF4-FFF2-40B4-BE49-F238E27FC236}">
                <a16:creationId xmlns:a16="http://schemas.microsoft.com/office/drawing/2014/main" id="{C9F22A86-C094-56ED-4CC0-C5A4E77A28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47418" y="5256394"/>
            <a:ext cx="630000" cy="630000"/>
          </a:xfrm>
          <a:prstGeom prst="rect">
            <a:avLst/>
          </a:prstGeom>
        </p:spPr>
      </p:pic>
      <p:pic>
        <p:nvPicPr>
          <p:cNvPr id="14" name="Grafikk 13" descr="Mann med heldekkende fyll">
            <a:extLst>
              <a:ext uri="{FF2B5EF4-FFF2-40B4-BE49-F238E27FC236}">
                <a16:creationId xmlns:a16="http://schemas.microsoft.com/office/drawing/2014/main" id="{04C1C28E-B0AC-CDDA-0C76-95E900931F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11926" y="5013248"/>
            <a:ext cx="882000" cy="882000"/>
          </a:xfrm>
          <a:prstGeom prst="rect">
            <a:avLst/>
          </a:prstGeom>
        </p:spPr>
      </p:pic>
      <p:pic>
        <p:nvPicPr>
          <p:cNvPr id="15" name="Grafikk 14" descr="Kvinne med heldekkende fyll">
            <a:extLst>
              <a:ext uri="{FF2B5EF4-FFF2-40B4-BE49-F238E27FC236}">
                <a16:creationId xmlns:a16="http://schemas.microsoft.com/office/drawing/2014/main" id="{C67E0ADD-97AA-4251-688F-C4CD987A3C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7142" y="5423699"/>
            <a:ext cx="457200" cy="457200"/>
          </a:xfrm>
          <a:prstGeom prst="rect">
            <a:avLst/>
          </a:prstGeom>
        </p:spPr>
      </p:pic>
      <p:pic>
        <p:nvPicPr>
          <p:cNvPr id="16" name="Grafikk 15" descr="Mann med heldekkende fyll">
            <a:extLst>
              <a:ext uri="{FF2B5EF4-FFF2-40B4-BE49-F238E27FC236}">
                <a16:creationId xmlns:a16="http://schemas.microsoft.com/office/drawing/2014/main" id="{C4FC4FC4-DF26-ABE0-0B22-0C6EF8A2BA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35293" y="5405550"/>
            <a:ext cx="478800" cy="478800"/>
          </a:xfrm>
          <a:prstGeom prst="rect">
            <a:avLst/>
          </a:prstGeom>
        </p:spPr>
      </p:pic>
      <p:sp>
        <p:nvSpPr>
          <p:cNvPr id="17" name="TekstSylinder 16">
            <a:extLst>
              <a:ext uri="{FF2B5EF4-FFF2-40B4-BE49-F238E27FC236}">
                <a16:creationId xmlns:a16="http://schemas.microsoft.com/office/drawing/2014/main" id="{156085DB-C829-3C2F-3D96-39A90414C801}"/>
              </a:ext>
            </a:extLst>
          </p:cNvPr>
          <p:cNvSpPr txBox="1"/>
          <p:nvPr/>
        </p:nvSpPr>
        <p:spPr>
          <a:xfrm>
            <a:off x="861801" y="5890065"/>
            <a:ext cx="11330199" cy="646331"/>
          </a:xfrm>
          <a:prstGeom prst="rect">
            <a:avLst/>
          </a:prstGeom>
          <a:noFill/>
        </p:spPr>
        <p:txBody>
          <a:bodyPr wrap="square" rtlCol="0">
            <a:spAutoFit/>
          </a:bodyPr>
          <a:lstStyle/>
          <a:p>
            <a:r>
              <a:rPr lang="nb-NO"/>
              <a:t>Næringslivet		        Instituttsektoren	    Universiteter og høgskoler		Helseforetakene</a:t>
            </a:r>
          </a:p>
          <a:p>
            <a:r>
              <a:rPr lang="nb-NO"/>
              <a:t>(28 356)				(7 980)			(27 048)			(5 218)</a:t>
            </a:r>
          </a:p>
        </p:txBody>
      </p:sp>
      <p:pic>
        <p:nvPicPr>
          <p:cNvPr id="18" name="Grafikk 17" descr="Kvinne med heldekkende fyll">
            <a:extLst>
              <a:ext uri="{FF2B5EF4-FFF2-40B4-BE49-F238E27FC236}">
                <a16:creationId xmlns:a16="http://schemas.microsoft.com/office/drawing/2014/main" id="{63D08327-D861-D811-7FB9-C379CD1E94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625" y="4130223"/>
            <a:ext cx="1800000" cy="1800000"/>
          </a:xfrm>
          <a:prstGeom prst="rect">
            <a:avLst/>
          </a:prstGeom>
        </p:spPr>
      </p:pic>
      <p:pic>
        <p:nvPicPr>
          <p:cNvPr id="19" name="Grafikk 18" descr="Kvinne med heldekkende fyll">
            <a:extLst>
              <a:ext uri="{FF2B5EF4-FFF2-40B4-BE49-F238E27FC236}">
                <a16:creationId xmlns:a16="http://schemas.microsoft.com/office/drawing/2014/main" id="{2C87A7FE-F984-FEEC-425D-DF6A70DD73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70550" y="5413926"/>
            <a:ext cx="478800" cy="478800"/>
          </a:xfrm>
          <a:prstGeom prst="rect">
            <a:avLst/>
          </a:prstGeom>
        </p:spPr>
      </p:pic>
      <p:pic>
        <p:nvPicPr>
          <p:cNvPr id="20" name="Grafikk 19" descr="Mann med heldekkende fyll">
            <a:extLst>
              <a:ext uri="{FF2B5EF4-FFF2-40B4-BE49-F238E27FC236}">
                <a16:creationId xmlns:a16="http://schemas.microsoft.com/office/drawing/2014/main" id="{A894D8C0-483C-02BA-F27E-709F34E01E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41201" y="5456563"/>
            <a:ext cx="435600" cy="435600"/>
          </a:xfrm>
          <a:prstGeom prst="rect">
            <a:avLst/>
          </a:prstGeom>
        </p:spPr>
      </p:pic>
      <p:pic>
        <p:nvPicPr>
          <p:cNvPr id="21" name="Grafikk 20" descr="Kvinne med heldekkende fyll">
            <a:extLst>
              <a:ext uri="{FF2B5EF4-FFF2-40B4-BE49-F238E27FC236}">
                <a16:creationId xmlns:a16="http://schemas.microsoft.com/office/drawing/2014/main" id="{6431BAAB-4286-DB2F-D49A-495C0BF561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03444" y="5466195"/>
            <a:ext cx="421200" cy="421200"/>
          </a:xfrm>
          <a:prstGeom prst="rect">
            <a:avLst/>
          </a:prstGeom>
        </p:spPr>
      </p:pic>
      <p:pic>
        <p:nvPicPr>
          <p:cNvPr id="22" name="Grafikk 21" descr="Mann med heldekkende fyll">
            <a:extLst>
              <a:ext uri="{FF2B5EF4-FFF2-40B4-BE49-F238E27FC236}">
                <a16:creationId xmlns:a16="http://schemas.microsoft.com/office/drawing/2014/main" id="{91B543A0-277F-88D9-E8E9-E7FB909BEF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23956" y="5606715"/>
            <a:ext cx="270000" cy="270000"/>
          </a:xfrm>
          <a:prstGeom prst="rect">
            <a:avLst/>
          </a:prstGeom>
        </p:spPr>
      </p:pic>
      <p:sp>
        <p:nvSpPr>
          <p:cNvPr id="23" name="TekstSylinder 22">
            <a:extLst>
              <a:ext uri="{FF2B5EF4-FFF2-40B4-BE49-F238E27FC236}">
                <a16:creationId xmlns:a16="http://schemas.microsoft.com/office/drawing/2014/main" id="{3BB6DCDE-1D82-F8D1-B3C1-2B4D656C5A68}"/>
              </a:ext>
            </a:extLst>
          </p:cNvPr>
          <p:cNvSpPr txBox="1"/>
          <p:nvPr/>
        </p:nvSpPr>
        <p:spPr>
          <a:xfrm>
            <a:off x="7537938" y="1436186"/>
            <a:ext cx="4177812" cy="1477328"/>
          </a:xfrm>
          <a:prstGeom prst="rect">
            <a:avLst/>
          </a:prstGeom>
          <a:noFill/>
        </p:spPr>
        <p:txBody>
          <a:bodyPr wrap="square" rtlCol="0">
            <a:spAutoFit/>
          </a:bodyPr>
          <a:lstStyle/>
          <a:p>
            <a:r>
              <a:rPr lang="nb-NO">
                <a:solidFill>
                  <a:schemeClr val="accent5"/>
                </a:solidFill>
              </a:rPr>
              <a:t>Kvinner med doktorgrad = 10 343</a:t>
            </a:r>
          </a:p>
          <a:p>
            <a:r>
              <a:rPr lang="nb-NO">
                <a:solidFill>
                  <a:schemeClr val="accent3"/>
                </a:solidFill>
              </a:rPr>
              <a:t>Menn med doktorgrad = 13 437</a:t>
            </a:r>
          </a:p>
          <a:p>
            <a:r>
              <a:rPr lang="nb-NO">
                <a:solidFill>
                  <a:schemeClr val="accent2"/>
                </a:solidFill>
              </a:rPr>
              <a:t>Kvinner uten doktorgrad = 16 228</a:t>
            </a:r>
          </a:p>
          <a:p>
            <a:r>
              <a:rPr lang="nb-NO">
                <a:solidFill>
                  <a:schemeClr val="accent6"/>
                </a:solidFill>
              </a:rPr>
              <a:t>Menn uten doktorgrad = 28 594</a:t>
            </a:r>
          </a:p>
          <a:p>
            <a:r>
              <a:rPr lang="nb-NO"/>
              <a:t>Totalt forskere/faglig personale = 68 602</a:t>
            </a:r>
          </a:p>
        </p:txBody>
      </p:sp>
      <p:pic>
        <p:nvPicPr>
          <p:cNvPr id="24" name="Grafikk 23" descr="Mann med heldekkende fyll">
            <a:extLst>
              <a:ext uri="{FF2B5EF4-FFF2-40B4-BE49-F238E27FC236}">
                <a16:creationId xmlns:a16="http://schemas.microsoft.com/office/drawing/2014/main" id="{22650121-33EF-780E-1A1A-7283ED6B0C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60778" y="3755634"/>
            <a:ext cx="2181600" cy="2181600"/>
          </a:xfrm>
          <a:prstGeom prst="rect">
            <a:avLst/>
          </a:prstGeom>
        </p:spPr>
      </p:pic>
      <p:pic>
        <p:nvPicPr>
          <p:cNvPr id="25" name="Grafikk 24" descr="Kvinne med heldekkende fyll">
            <a:extLst>
              <a:ext uri="{FF2B5EF4-FFF2-40B4-BE49-F238E27FC236}">
                <a16:creationId xmlns:a16="http://schemas.microsoft.com/office/drawing/2014/main" id="{5A661CE2-3B42-D878-FEEA-84BC75EDA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8562" y="3468876"/>
            <a:ext cx="2480400" cy="2480400"/>
          </a:xfrm>
          <a:prstGeom prst="rect">
            <a:avLst/>
          </a:prstGeom>
        </p:spPr>
      </p:pic>
      <p:pic>
        <p:nvPicPr>
          <p:cNvPr id="26" name="Grafikk 25" descr="Mann med heldekkende fyll">
            <a:extLst>
              <a:ext uri="{FF2B5EF4-FFF2-40B4-BE49-F238E27FC236}">
                <a16:creationId xmlns:a16="http://schemas.microsoft.com/office/drawing/2014/main" id="{A4448D55-BA1E-0E55-9C55-CCBF0B5B4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3258" y="4087439"/>
            <a:ext cx="1839600" cy="1839600"/>
          </a:xfrm>
          <a:prstGeom prst="rect">
            <a:avLst/>
          </a:prstGeom>
        </p:spPr>
      </p:pic>
    </p:spTree>
    <p:extLst>
      <p:ext uri="{BB962C8B-B14F-4D97-AF65-F5344CB8AC3E}">
        <p14:creationId xmlns:p14="http://schemas.microsoft.com/office/powerpoint/2010/main" val="3038400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36C6E5-A7FD-9D41-CCA1-49DF8201AF01}"/>
              </a:ext>
            </a:extLst>
          </p:cNvPr>
          <p:cNvSpPr>
            <a:spLocks noGrp="1"/>
          </p:cNvSpPr>
          <p:nvPr>
            <p:ph type="title"/>
          </p:nvPr>
        </p:nvSpPr>
        <p:spPr/>
        <p:txBody>
          <a:bodyPr/>
          <a:lstStyle/>
          <a:p>
            <a:r>
              <a:rPr lang="nb-NO"/>
              <a:t>Sosial bakgrunn. 2022.</a:t>
            </a:r>
          </a:p>
        </p:txBody>
      </p:sp>
      <p:sp>
        <p:nvSpPr>
          <p:cNvPr id="4" name="Plassholder for innhold 3">
            <a:extLst>
              <a:ext uri="{FF2B5EF4-FFF2-40B4-BE49-F238E27FC236}">
                <a16:creationId xmlns:a16="http://schemas.microsoft.com/office/drawing/2014/main" id="{9BB4C538-5141-DD8B-F76D-9A1B52C37D84}"/>
              </a:ext>
            </a:extLst>
          </p:cNvPr>
          <p:cNvSpPr>
            <a:spLocks noGrp="1"/>
          </p:cNvSpPr>
          <p:nvPr>
            <p:ph sz="half" idx="2"/>
          </p:nvPr>
        </p:nvSpPr>
        <p:spPr>
          <a:xfrm>
            <a:off x="7318200" y="1590675"/>
            <a:ext cx="4035599" cy="4586288"/>
          </a:xfrm>
        </p:spPr>
        <p:txBody>
          <a:bodyPr>
            <a:noAutofit/>
          </a:bodyPr>
          <a:lstStyle/>
          <a:p>
            <a:r>
              <a:rPr lang="nb-NO" sz="2000"/>
              <a:t>Statistikk om </a:t>
            </a:r>
            <a:r>
              <a:rPr lang="nb-NO" sz="2000">
                <a:hlinkClick r:id="rId3"/>
              </a:rPr>
              <a:t>foreldrenes utdanningsnivå for forskere/faglig personale</a:t>
            </a:r>
            <a:r>
              <a:rPr lang="nb-NO" sz="2000"/>
              <a:t> ble publisert for første gang i 2023</a:t>
            </a:r>
          </a:p>
          <a:p>
            <a:r>
              <a:rPr lang="nb-NO" sz="2000"/>
              <a:t>Andelen «uoppgitt» omfatter primært internasjonalt mobile forskere. Disse utgjorde en tredjedel av forskerpersonalet i 2022.</a:t>
            </a:r>
          </a:p>
          <a:p>
            <a:r>
              <a:rPr lang="nb-NO" sz="2000"/>
              <a:t>Nedgang i andelen førstegenerasjonsakademikere, det vil si der foreldrene kun har grunnskoleutdanning eller utdanning fra videregående skole</a:t>
            </a:r>
          </a:p>
        </p:txBody>
      </p:sp>
      <p:sp>
        <p:nvSpPr>
          <p:cNvPr id="3" name="Plassholder for dato 2">
            <a:extLst>
              <a:ext uri="{FF2B5EF4-FFF2-40B4-BE49-F238E27FC236}">
                <a16:creationId xmlns:a16="http://schemas.microsoft.com/office/drawing/2014/main" id="{BF273580-659E-3792-13F2-D14D6D4794B0}"/>
              </a:ext>
            </a:extLst>
          </p:cNvPr>
          <p:cNvSpPr>
            <a:spLocks noGrp="1"/>
          </p:cNvSpPr>
          <p:nvPr>
            <p:ph type="dt" sz="half" idx="10"/>
          </p:nvPr>
        </p:nvSpPr>
        <p:spPr>
          <a:xfrm>
            <a:off x="838200" y="6356350"/>
            <a:ext cx="2743200" cy="365125"/>
          </a:xfrm>
        </p:spPr>
        <p:txBody>
          <a:bodyPr/>
          <a:lstStyle/>
          <a:p>
            <a:r>
              <a:rPr lang="en-US"/>
              <a:t>11. </a:t>
            </a:r>
            <a:r>
              <a:rPr lang="en-US" err="1"/>
              <a:t>november</a:t>
            </a:r>
            <a:r>
              <a:rPr lang="en-US"/>
              <a:t> 2024</a:t>
            </a:r>
          </a:p>
        </p:txBody>
      </p:sp>
      <p:graphicFrame>
        <p:nvGraphicFramePr>
          <p:cNvPr id="6" name="Diagram 5">
            <a:extLst>
              <a:ext uri="{FF2B5EF4-FFF2-40B4-BE49-F238E27FC236}">
                <a16:creationId xmlns:a16="http://schemas.microsoft.com/office/drawing/2014/main" id="{2F2DA192-32C4-450B-94F6-F704FFD5D137}"/>
              </a:ext>
            </a:extLst>
          </p:cNvPr>
          <p:cNvGraphicFramePr>
            <a:graphicFrameLocks/>
          </p:cNvGraphicFramePr>
          <p:nvPr/>
        </p:nvGraphicFramePr>
        <p:xfrm>
          <a:off x="768523" y="1410350"/>
          <a:ext cx="6480000" cy="4673650"/>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Sylinder 4">
            <a:extLst>
              <a:ext uri="{FF2B5EF4-FFF2-40B4-BE49-F238E27FC236}">
                <a16:creationId xmlns:a16="http://schemas.microsoft.com/office/drawing/2014/main" id="{1D618EDB-9B75-08C2-0AB0-09F13884624A}"/>
              </a:ext>
            </a:extLst>
          </p:cNvPr>
          <p:cNvSpPr txBox="1"/>
          <p:nvPr/>
        </p:nvSpPr>
        <p:spPr>
          <a:xfrm>
            <a:off x="9627470" y="6318245"/>
            <a:ext cx="2564530" cy="307777"/>
          </a:xfrm>
          <a:prstGeom prst="rect">
            <a:avLst/>
          </a:prstGeom>
          <a:noFill/>
        </p:spPr>
        <p:txBody>
          <a:bodyPr wrap="square" rtlCol="0">
            <a:spAutoFit/>
          </a:bodyPr>
          <a:lstStyle/>
          <a:p>
            <a:r>
              <a:rPr lang="nb-NO" sz="1400"/>
              <a:t>Kilde: SSB, Forskerpersonale</a:t>
            </a:r>
          </a:p>
        </p:txBody>
      </p:sp>
    </p:spTree>
    <p:extLst>
      <p:ext uri="{BB962C8B-B14F-4D97-AF65-F5344CB8AC3E}">
        <p14:creationId xmlns:p14="http://schemas.microsoft.com/office/powerpoint/2010/main" val="3705580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36C6E5-A7FD-9D41-CCA1-49DF8201AF01}"/>
              </a:ext>
            </a:extLst>
          </p:cNvPr>
          <p:cNvSpPr>
            <a:spLocks noGrp="1"/>
          </p:cNvSpPr>
          <p:nvPr>
            <p:ph type="title"/>
          </p:nvPr>
        </p:nvSpPr>
        <p:spPr/>
        <p:txBody>
          <a:bodyPr/>
          <a:lstStyle/>
          <a:p>
            <a:r>
              <a:rPr lang="nb-NO" dirty="0"/>
              <a:t>Forskere/faglig personale med innvandrer-bakgrunn </a:t>
            </a:r>
            <a:r>
              <a:rPr lang="nb-NO"/>
              <a:t>i 2022 </a:t>
            </a:r>
            <a:r>
              <a:rPr lang="nb-NO" sz="2000" dirty="0"/>
              <a:t>(</a:t>
            </a:r>
            <a:r>
              <a:rPr lang="nb-NO" sz="2000" dirty="0">
                <a:hlinkClick r:id="rId3"/>
              </a:rPr>
              <a:t>Ny statistikk publiseres 12.12.24</a:t>
            </a:r>
            <a:r>
              <a:rPr lang="nb-NO" sz="2000" dirty="0"/>
              <a:t>)</a:t>
            </a:r>
          </a:p>
        </p:txBody>
      </p:sp>
      <p:sp>
        <p:nvSpPr>
          <p:cNvPr id="3" name="Plassholder for dato 2">
            <a:extLst>
              <a:ext uri="{FF2B5EF4-FFF2-40B4-BE49-F238E27FC236}">
                <a16:creationId xmlns:a16="http://schemas.microsoft.com/office/drawing/2014/main" id="{BF273580-659E-3792-13F2-D14D6D4794B0}"/>
              </a:ext>
            </a:extLst>
          </p:cNvPr>
          <p:cNvSpPr>
            <a:spLocks noGrp="1"/>
          </p:cNvSpPr>
          <p:nvPr>
            <p:ph type="dt" sz="half" idx="10"/>
          </p:nvPr>
        </p:nvSpPr>
        <p:spPr>
          <a:xfrm>
            <a:off x="838200" y="6356350"/>
            <a:ext cx="2743200" cy="365125"/>
          </a:xfrm>
        </p:spPr>
        <p:txBody>
          <a:bodyPr/>
          <a:lstStyle/>
          <a:p>
            <a:r>
              <a:rPr lang="en-US"/>
              <a:t>11. </a:t>
            </a:r>
            <a:r>
              <a:rPr lang="en-US" err="1"/>
              <a:t>november</a:t>
            </a:r>
            <a:r>
              <a:rPr lang="en-US"/>
              <a:t> 2024</a:t>
            </a:r>
          </a:p>
        </p:txBody>
      </p:sp>
      <p:graphicFrame>
        <p:nvGraphicFramePr>
          <p:cNvPr id="8" name="Diagram 7">
            <a:extLst>
              <a:ext uri="{FF2B5EF4-FFF2-40B4-BE49-F238E27FC236}">
                <a16:creationId xmlns:a16="http://schemas.microsoft.com/office/drawing/2014/main" id="{255D1BBE-36AA-4EAB-8C9A-1E261C59A70F}"/>
              </a:ext>
            </a:extLst>
          </p:cNvPr>
          <p:cNvGraphicFramePr>
            <a:graphicFrameLocks/>
          </p:cNvGraphicFramePr>
          <p:nvPr/>
        </p:nvGraphicFramePr>
        <p:xfrm>
          <a:off x="838199" y="1685107"/>
          <a:ext cx="10800000" cy="4676825"/>
        </p:xfrm>
        <a:graphic>
          <a:graphicData uri="http://schemas.openxmlformats.org/drawingml/2006/chart">
            <c:chart xmlns:c="http://schemas.openxmlformats.org/drawingml/2006/chart" xmlns:r="http://schemas.openxmlformats.org/officeDocument/2006/relationships" r:id="rId4"/>
          </a:graphicData>
        </a:graphic>
      </p:graphicFrame>
      <p:sp>
        <p:nvSpPr>
          <p:cNvPr id="4" name="TekstSylinder 3">
            <a:extLst>
              <a:ext uri="{FF2B5EF4-FFF2-40B4-BE49-F238E27FC236}">
                <a16:creationId xmlns:a16="http://schemas.microsoft.com/office/drawing/2014/main" id="{C887EC85-A4AB-419C-A389-3C16B455A98C}"/>
              </a:ext>
            </a:extLst>
          </p:cNvPr>
          <p:cNvSpPr txBox="1"/>
          <p:nvPr/>
        </p:nvSpPr>
        <p:spPr>
          <a:xfrm>
            <a:off x="9627470" y="6318245"/>
            <a:ext cx="2564530" cy="307777"/>
          </a:xfrm>
          <a:prstGeom prst="rect">
            <a:avLst/>
          </a:prstGeom>
          <a:noFill/>
        </p:spPr>
        <p:txBody>
          <a:bodyPr wrap="square" rtlCol="0">
            <a:spAutoFit/>
          </a:bodyPr>
          <a:lstStyle/>
          <a:p>
            <a:r>
              <a:rPr lang="nb-NO" sz="1400"/>
              <a:t>Kilde: SSB, Forskerpersonale</a:t>
            </a:r>
          </a:p>
        </p:txBody>
      </p:sp>
    </p:spTree>
    <p:extLst>
      <p:ext uri="{BB962C8B-B14F-4D97-AF65-F5344CB8AC3E}">
        <p14:creationId xmlns:p14="http://schemas.microsoft.com/office/powerpoint/2010/main" val="297029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F15FAD4-17AF-4789-AA40-DBA4365E94D4}"/>
              </a:ext>
            </a:extLst>
          </p:cNvPr>
          <p:cNvSpPr>
            <a:spLocks noGrp="1"/>
          </p:cNvSpPr>
          <p:nvPr>
            <p:ph type="title"/>
          </p:nvPr>
        </p:nvSpPr>
        <p:spPr>
          <a:xfrm>
            <a:off x="640080" y="329184"/>
            <a:ext cx="6894576" cy="1783080"/>
          </a:xfrm>
        </p:spPr>
        <p:txBody>
          <a:bodyPr anchor="b">
            <a:normAutofit/>
          </a:bodyPr>
          <a:lstStyle/>
          <a:p>
            <a:r>
              <a:rPr lang="nb-NO" sz="5400" b="1">
                <a:latin typeface="Source Sans Pro" panose="020B0503030403020204" pitchFamily="34" charset="0"/>
                <a:ea typeface="Source Sans Pro" panose="020B0503030403020204" pitchFamily="34" charset="0"/>
              </a:rPr>
              <a:t>Det store bildet</a:t>
            </a:r>
            <a:endParaRPr lang="nb-NO" sz="5400">
              <a:latin typeface="Source Sans Pro" panose="020B0503030403020204" pitchFamily="34" charset="0"/>
              <a:ea typeface="Source Sans Pro" panose="020B0503030403020204" pitchFamily="34" charset="0"/>
            </a:endParaRP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1E4128EB-ABB4-4E9B-A704-DE54DD039C4B}"/>
              </a:ext>
            </a:extLst>
          </p:cNvPr>
          <p:cNvSpPr>
            <a:spLocks noGrp="1"/>
          </p:cNvSpPr>
          <p:nvPr>
            <p:ph idx="1"/>
          </p:nvPr>
        </p:nvSpPr>
        <p:spPr>
          <a:xfrm>
            <a:off x="640080" y="2706624"/>
            <a:ext cx="6894576" cy="3483864"/>
          </a:xfrm>
        </p:spPr>
        <p:txBody>
          <a:bodyPr vert="horz" lIns="91440" tIns="45720" rIns="91440" bIns="45720" rtlCol="0">
            <a:normAutofit/>
          </a:bodyPr>
          <a:lstStyle/>
          <a:p>
            <a:pPr marL="0" lvl="0" indent="0">
              <a:buNone/>
            </a:pPr>
            <a:endParaRPr lang="nb-NO" sz="2200">
              <a:latin typeface="Calibri" panose="020F0502020204030204" pitchFamily="34" charset="0"/>
              <a:ea typeface="Times New Roman" panose="02020603050405020304" pitchFamily="18" charset="0"/>
            </a:endParaRPr>
          </a:p>
          <a:p>
            <a:pPr marL="0" indent="0">
              <a:buNone/>
            </a:pPr>
            <a:r>
              <a:rPr lang="nb-NO" sz="2200" i="1">
                <a:latin typeface="Source Sans Pro"/>
                <a:ea typeface="Source Sans Pro"/>
              </a:rPr>
              <a:t>Glimt fra indikatorrapporten – hovedtall og trender. </a:t>
            </a:r>
            <a:endParaRPr lang="nb-NO" sz="2200" i="1">
              <a:latin typeface="Source Sans Pro" panose="020B0503030403020204" pitchFamily="34" charset="0"/>
              <a:ea typeface="Source Sans Pro" panose="020B0503030403020204" pitchFamily="34" charset="0"/>
            </a:endParaRPr>
          </a:p>
          <a:p>
            <a:pPr marL="0" indent="0">
              <a:buNone/>
            </a:pPr>
            <a:endParaRPr lang="nb-NO" sz="2200">
              <a:latin typeface="Calibri"/>
              <a:ea typeface="Calibri" panose="020F0502020204030204" pitchFamily="34" charset="0"/>
              <a:cs typeface="Calibri"/>
            </a:endParaRPr>
          </a:p>
          <a:p>
            <a:pPr marL="0" indent="0">
              <a:buNone/>
            </a:pPr>
            <a:r>
              <a:rPr lang="nb-NO" sz="2200">
                <a:latin typeface="Calibri"/>
                <a:ea typeface="Calibri" panose="020F0502020204030204" pitchFamily="34" charset="0"/>
                <a:cs typeface="Calibri"/>
              </a:rPr>
              <a:t>Kaja Wendt - seniorrådgiver </a:t>
            </a:r>
            <a:endParaRPr lang="nb-NO" sz="2200"/>
          </a:p>
          <a:p>
            <a:pPr marL="0" indent="0">
              <a:buNone/>
            </a:pPr>
            <a:r>
              <a:rPr lang="da-DK" sz="2200">
                <a:effectLst/>
                <a:latin typeface="Calibri"/>
                <a:ea typeface="Calibri" panose="020F0502020204030204" pitchFamily="34" charset="0"/>
                <a:cs typeface="Calibri"/>
              </a:rPr>
              <a:t>Ryan Hamilton - </a:t>
            </a:r>
            <a:r>
              <a:rPr lang="da-DK" sz="2200">
                <a:latin typeface="Calibri"/>
                <a:ea typeface="Calibri" panose="020F0502020204030204" pitchFamily="34" charset="0"/>
                <a:cs typeface="Calibri"/>
              </a:rPr>
              <a:t>rådgiver</a:t>
            </a:r>
            <a:endParaRPr lang="da-DK" sz="2200">
              <a:effectLst/>
              <a:latin typeface="Calibri"/>
              <a:ea typeface="Calibri" panose="020F0502020204030204" pitchFamily="34" charset="0"/>
              <a:cs typeface="Calibri"/>
            </a:endParaRPr>
          </a:p>
          <a:p>
            <a:pPr marL="0" indent="0">
              <a:buNone/>
            </a:pPr>
            <a:r>
              <a:rPr lang="da-DK" sz="2200">
                <a:effectLst/>
                <a:latin typeface="Calibri"/>
                <a:ea typeface="Calibri" panose="020F0502020204030204" pitchFamily="34" charset="0"/>
                <a:cs typeface="Calibri"/>
              </a:rPr>
              <a:t>Hebe Gunnes</a:t>
            </a:r>
            <a:r>
              <a:rPr lang="da-DK" sz="2200">
                <a:latin typeface="Calibri"/>
                <a:ea typeface="Calibri" panose="020F0502020204030204" pitchFamily="34" charset="0"/>
                <a:cs typeface="Calibri"/>
              </a:rPr>
              <a:t> - </a:t>
            </a:r>
            <a:r>
              <a:rPr lang="da-DK" sz="2200">
                <a:effectLst/>
                <a:latin typeface="Calibri"/>
                <a:ea typeface="Calibri" panose="020F0502020204030204" pitchFamily="34" charset="0"/>
                <a:cs typeface="Calibri"/>
              </a:rPr>
              <a:t>seniorrådgiver</a:t>
            </a:r>
            <a:r>
              <a:rPr lang="da-DK" sz="2200">
                <a:latin typeface="Calibri"/>
                <a:ea typeface="Calibri" panose="020F0502020204030204" pitchFamily="34" charset="0"/>
                <a:cs typeface="Calibri"/>
              </a:rPr>
              <a:t> </a:t>
            </a:r>
            <a:endParaRPr lang="da-DK" sz="2200">
              <a:effectLst/>
              <a:latin typeface="Calibri"/>
              <a:ea typeface="Calibri" panose="020F0502020204030204" pitchFamily="34" charset="0"/>
              <a:cs typeface="Calibri"/>
            </a:endParaRPr>
          </a:p>
          <a:p>
            <a:pPr marL="0" indent="0">
              <a:buNone/>
            </a:pPr>
            <a:r>
              <a:rPr lang="da-DK" sz="2200">
                <a:effectLst/>
                <a:latin typeface="Calibri"/>
                <a:ea typeface="Calibri" panose="020F0502020204030204" pitchFamily="34" charset="0"/>
                <a:cs typeface="Calibri"/>
              </a:rPr>
              <a:t>Eirik Øye</a:t>
            </a:r>
            <a:r>
              <a:rPr lang="da-DK" sz="2200">
                <a:latin typeface="Calibri"/>
                <a:ea typeface="Calibri" panose="020F0502020204030204" pitchFamily="34" charset="0"/>
                <a:cs typeface="Calibri"/>
              </a:rPr>
              <a:t> - </a:t>
            </a:r>
            <a:r>
              <a:rPr lang="da-DK" sz="2200">
                <a:effectLst/>
                <a:latin typeface="Calibri"/>
                <a:ea typeface="Calibri" panose="020F0502020204030204" pitchFamily="34" charset="0"/>
                <a:cs typeface="Calibri"/>
              </a:rPr>
              <a:t>rådgiver</a:t>
            </a:r>
            <a:r>
              <a:rPr lang="da-DK" sz="2200">
                <a:latin typeface="Calibri"/>
                <a:ea typeface="Calibri" panose="020F0502020204030204" pitchFamily="34" charset="0"/>
                <a:cs typeface="Calibri"/>
              </a:rPr>
              <a:t> </a:t>
            </a:r>
            <a:r>
              <a:rPr lang="nb-NO" sz="2200">
                <a:latin typeface="Calibri"/>
                <a:ea typeface="Calibri" panose="020F0502020204030204" pitchFamily="34" charset="0"/>
                <a:cs typeface="Calibri"/>
              </a:rPr>
              <a:t>  </a:t>
            </a:r>
            <a:endParaRPr lang="nb-NO" sz="2200">
              <a:effectLst/>
              <a:latin typeface="Calibri"/>
              <a:ea typeface="Calibri" panose="020F0502020204030204" pitchFamily="34" charset="0"/>
              <a:cs typeface="Calibri"/>
            </a:endParaRPr>
          </a:p>
          <a:p>
            <a:pPr marL="0" lvl="0" indent="0">
              <a:buNone/>
            </a:pPr>
            <a:r>
              <a:rPr lang="nb-NO" sz="2200" b="1">
                <a:latin typeface="Calibri"/>
                <a:ea typeface="Calibri" panose="020F0502020204030204" pitchFamily="34" charset="0"/>
                <a:cs typeface="Calibri"/>
              </a:rPr>
              <a:t>SSB</a:t>
            </a:r>
          </a:p>
        </p:txBody>
      </p:sp>
      <p:pic>
        <p:nvPicPr>
          <p:cNvPr id="4" name="Bilde 3">
            <a:extLst>
              <a:ext uri="{FF2B5EF4-FFF2-40B4-BE49-F238E27FC236}">
                <a16:creationId xmlns:a16="http://schemas.microsoft.com/office/drawing/2014/main" id="{74CAD939-60A6-1544-8806-553809C9E7DF}"/>
              </a:ext>
            </a:extLst>
          </p:cNvPr>
          <p:cNvPicPr>
            <a:picLocks noChangeAspect="1"/>
          </p:cNvPicPr>
          <p:nvPr/>
        </p:nvPicPr>
        <p:blipFill>
          <a:blip r:embed="rId3"/>
          <a:stretch>
            <a:fillRect/>
          </a:stretch>
        </p:blipFill>
        <p:spPr>
          <a:xfrm>
            <a:off x="8098317" y="329183"/>
            <a:ext cx="3545261" cy="3429969"/>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D14E911B-DC68-7819-99C7-F20538810C96}"/>
              </a:ext>
            </a:extLst>
          </p:cNvPr>
          <p:cNvPicPr>
            <a:picLocks noChangeAspect="1"/>
          </p:cNvPicPr>
          <p:nvPr/>
        </p:nvPicPr>
        <p:blipFill>
          <a:blip r:embed="rId4"/>
          <a:stretch>
            <a:fillRect/>
          </a:stretch>
        </p:blipFill>
        <p:spPr>
          <a:xfrm>
            <a:off x="7863840" y="4712664"/>
            <a:ext cx="3995928" cy="909329"/>
          </a:xfrm>
          <a:prstGeom prst="rect">
            <a:avLst/>
          </a:prstGeom>
        </p:spPr>
      </p:pic>
    </p:spTree>
    <p:extLst>
      <p:ext uri="{BB962C8B-B14F-4D97-AF65-F5344CB8AC3E}">
        <p14:creationId xmlns:p14="http://schemas.microsoft.com/office/powerpoint/2010/main" val="247208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36C6E5-A7FD-9D41-CCA1-49DF8201AF01}"/>
              </a:ext>
            </a:extLst>
          </p:cNvPr>
          <p:cNvSpPr>
            <a:spLocks noGrp="1"/>
          </p:cNvSpPr>
          <p:nvPr>
            <p:ph type="title"/>
          </p:nvPr>
        </p:nvSpPr>
        <p:spPr>
          <a:xfrm>
            <a:off x="428625" y="365125"/>
            <a:ext cx="11468099" cy="952365"/>
          </a:xfrm>
        </p:spPr>
        <p:txBody>
          <a:bodyPr>
            <a:normAutofit/>
          </a:bodyPr>
          <a:lstStyle/>
          <a:p>
            <a:r>
              <a:rPr lang="nb-NO" sz="4200"/>
              <a:t>Dypdykk om FoU-personalet i Indikatorrapporten:</a:t>
            </a:r>
          </a:p>
        </p:txBody>
      </p:sp>
      <p:sp>
        <p:nvSpPr>
          <p:cNvPr id="3" name="Plassholder for dato 2">
            <a:extLst>
              <a:ext uri="{FF2B5EF4-FFF2-40B4-BE49-F238E27FC236}">
                <a16:creationId xmlns:a16="http://schemas.microsoft.com/office/drawing/2014/main" id="{BF273580-659E-3792-13F2-D14D6D4794B0}"/>
              </a:ext>
            </a:extLst>
          </p:cNvPr>
          <p:cNvSpPr>
            <a:spLocks noGrp="1"/>
          </p:cNvSpPr>
          <p:nvPr>
            <p:ph type="dt" sz="half" idx="10"/>
          </p:nvPr>
        </p:nvSpPr>
        <p:spPr>
          <a:xfrm>
            <a:off x="838200" y="6356350"/>
            <a:ext cx="2743200" cy="365125"/>
          </a:xfrm>
        </p:spPr>
        <p:txBody>
          <a:bodyPr/>
          <a:lstStyle/>
          <a:p>
            <a:r>
              <a:rPr lang="en-US"/>
              <a:t>11. </a:t>
            </a:r>
            <a:r>
              <a:rPr lang="en-US" err="1"/>
              <a:t>november</a:t>
            </a:r>
            <a:r>
              <a:rPr lang="en-US"/>
              <a:t> 2024</a:t>
            </a:r>
          </a:p>
        </p:txBody>
      </p:sp>
      <p:sp>
        <p:nvSpPr>
          <p:cNvPr id="4" name="Plassholder for innhold 3">
            <a:extLst>
              <a:ext uri="{FF2B5EF4-FFF2-40B4-BE49-F238E27FC236}">
                <a16:creationId xmlns:a16="http://schemas.microsoft.com/office/drawing/2014/main" id="{5CFEECCC-BDBA-C185-6FBA-91B899200364}"/>
              </a:ext>
            </a:extLst>
          </p:cNvPr>
          <p:cNvSpPr txBox="1">
            <a:spLocks/>
          </p:cNvSpPr>
          <p:nvPr/>
        </p:nvSpPr>
        <p:spPr>
          <a:xfrm>
            <a:off x="3513449" y="1446528"/>
            <a:ext cx="3343275" cy="4801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a:solidFill>
                  <a:schemeClr val="tx2"/>
                </a:solidFill>
              </a:rPr>
              <a:t>Tid til FoU</a:t>
            </a:r>
          </a:p>
          <a:p>
            <a:r>
              <a:rPr lang="nb-NO">
                <a:solidFill>
                  <a:schemeClr val="accent1"/>
                </a:solidFill>
              </a:rPr>
              <a:t>Innleid personale i næringslivet</a:t>
            </a:r>
          </a:p>
          <a:p>
            <a:r>
              <a:rPr lang="nb-NO">
                <a:solidFill>
                  <a:schemeClr val="accent4"/>
                </a:solidFill>
              </a:rPr>
              <a:t>Professorer i Norge</a:t>
            </a:r>
          </a:p>
          <a:p>
            <a:r>
              <a:rPr lang="nb-NO">
                <a:solidFill>
                  <a:schemeClr val="accent6"/>
                </a:solidFill>
              </a:rPr>
              <a:t>Rekruttering til førsteamanuensis- og professorstilling</a:t>
            </a:r>
          </a:p>
          <a:p>
            <a:r>
              <a:rPr lang="nb-NO">
                <a:solidFill>
                  <a:schemeClr val="accent3"/>
                </a:solidFill>
              </a:rPr>
              <a:t>Forskningsrådets utenlandsstipend-ordning</a:t>
            </a:r>
          </a:p>
        </p:txBody>
      </p:sp>
      <p:graphicFrame>
        <p:nvGraphicFramePr>
          <p:cNvPr id="6" name="Chart 16">
            <a:extLst>
              <a:ext uri="{FF2B5EF4-FFF2-40B4-BE49-F238E27FC236}">
                <a16:creationId xmlns:a16="http://schemas.microsoft.com/office/drawing/2014/main" id="{846DFB4F-C5A1-900D-8AAC-11B240C21B6A}"/>
              </a:ext>
            </a:extLst>
          </p:cNvPr>
          <p:cNvGraphicFramePr/>
          <p:nvPr/>
        </p:nvGraphicFramePr>
        <p:xfrm>
          <a:off x="6856724" y="4201475"/>
          <a:ext cx="504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76650866-FF2A-476A-B3AA-1B5311BBC004}"/>
              </a:ext>
            </a:extLst>
          </p:cNvPr>
          <p:cNvGraphicFramePr>
            <a:graphicFrameLocks/>
          </p:cNvGraphicFramePr>
          <p:nvPr/>
        </p:nvGraphicFramePr>
        <p:xfrm>
          <a:off x="6891062" y="1409562"/>
          <a:ext cx="5040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a:extLst>
              <a:ext uri="{FF2B5EF4-FFF2-40B4-BE49-F238E27FC236}">
                <a16:creationId xmlns:a16="http://schemas.microsoft.com/office/drawing/2014/main" id="{A18B5AB9-9AC4-425C-894A-07C57DB523F9}"/>
              </a:ext>
            </a:extLst>
          </p:cNvPr>
          <p:cNvGraphicFramePr>
            <a:graphicFrameLocks/>
          </p:cNvGraphicFramePr>
          <p:nvPr/>
        </p:nvGraphicFramePr>
        <p:xfrm>
          <a:off x="190499" y="1316350"/>
          <a:ext cx="3240000" cy="50400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kstSylinder 6">
            <a:extLst>
              <a:ext uri="{FF2B5EF4-FFF2-40B4-BE49-F238E27FC236}">
                <a16:creationId xmlns:a16="http://schemas.microsoft.com/office/drawing/2014/main" id="{13B70D35-D5F9-2AEF-4B3B-8DC922A2C08A}"/>
              </a:ext>
            </a:extLst>
          </p:cNvPr>
          <p:cNvSpPr txBox="1"/>
          <p:nvPr/>
        </p:nvSpPr>
        <p:spPr>
          <a:xfrm>
            <a:off x="10144125" y="3847317"/>
            <a:ext cx="1857376" cy="246221"/>
          </a:xfrm>
          <a:prstGeom prst="rect">
            <a:avLst/>
          </a:prstGeom>
          <a:noFill/>
        </p:spPr>
        <p:txBody>
          <a:bodyPr wrap="square" rtlCol="0">
            <a:spAutoFit/>
          </a:bodyPr>
          <a:lstStyle/>
          <a:p>
            <a:r>
              <a:rPr lang="nb-NO" sz="1000"/>
              <a:t>Kilde: SSB, </a:t>
            </a:r>
            <a:r>
              <a:rPr lang="nb-NO" sz="1000" err="1"/>
              <a:t>FoU-statistikk</a:t>
            </a:r>
            <a:endParaRPr lang="nb-NO" sz="1000"/>
          </a:p>
        </p:txBody>
      </p:sp>
      <p:sp>
        <p:nvSpPr>
          <p:cNvPr id="8" name="TekstSylinder 7">
            <a:extLst>
              <a:ext uri="{FF2B5EF4-FFF2-40B4-BE49-F238E27FC236}">
                <a16:creationId xmlns:a16="http://schemas.microsoft.com/office/drawing/2014/main" id="{8BA6B1B6-4DF6-5227-7C99-22007BD34650}"/>
              </a:ext>
            </a:extLst>
          </p:cNvPr>
          <p:cNvSpPr txBox="1"/>
          <p:nvPr/>
        </p:nvSpPr>
        <p:spPr>
          <a:xfrm>
            <a:off x="10425112" y="6567326"/>
            <a:ext cx="1857376" cy="246221"/>
          </a:xfrm>
          <a:prstGeom prst="rect">
            <a:avLst/>
          </a:prstGeom>
          <a:noFill/>
        </p:spPr>
        <p:txBody>
          <a:bodyPr wrap="square" rtlCol="0">
            <a:spAutoFit/>
          </a:bodyPr>
          <a:lstStyle/>
          <a:p>
            <a:r>
              <a:rPr lang="nb-NO" sz="1000"/>
              <a:t>Kilde: Forskningsrådet</a:t>
            </a:r>
          </a:p>
        </p:txBody>
      </p:sp>
      <p:sp>
        <p:nvSpPr>
          <p:cNvPr id="10" name="TekstSylinder 9">
            <a:extLst>
              <a:ext uri="{FF2B5EF4-FFF2-40B4-BE49-F238E27FC236}">
                <a16:creationId xmlns:a16="http://schemas.microsoft.com/office/drawing/2014/main" id="{FABCF3D2-FB15-6EB8-852F-18D34849A6CB}"/>
              </a:ext>
            </a:extLst>
          </p:cNvPr>
          <p:cNvSpPr txBox="1"/>
          <p:nvPr/>
        </p:nvSpPr>
        <p:spPr>
          <a:xfrm>
            <a:off x="2209800" y="6254033"/>
            <a:ext cx="1857376" cy="246221"/>
          </a:xfrm>
          <a:prstGeom prst="rect">
            <a:avLst/>
          </a:prstGeom>
          <a:noFill/>
        </p:spPr>
        <p:txBody>
          <a:bodyPr wrap="square" rtlCol="0">
            <a:spAutoFit/>
          </a:bodyPr>
          <a:lstStyle/>
          <a:p>
            <a:r>
              <a:rPr lang="nb-NO" sz="1000"/>
              <a:t>Kilde: SSB, Forskerpersonale</a:t>
            </a:r>
          </a:p>
        </p:txBody>
      </p:sp>
    </p:spTree>
    <p:extLst>
      <p:ext uri="{BB962C8B-B14F-4D97-AF65-F5344CB8AC3E}">
        <p14:creationId xmlns:p14="http://schemas.microsoft.com/office/powerpoint/2010/main" val="3916279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DB02B7-AB43-FB44-6C3B-F6FB793E31B5}"/>
              </a:ext>
            </a:extLst>
          </p:cNvPr>
          <p:cNvSpPr>
            <a:spLocks noGrp="1"/>
          </p:cNvSpPr>
          <p:nvPr>
            <p:ph type="title"/>
          </p:nvPr>
        </p:nvSpPr>
        <p:spPr/>
        <p:txBody>
          <a:bodyPr/>
          <a:lstStyle/>
          <a:p>
            <a:r>
              <a:rPr lang="nb-NO"/>
              <a:t>Mobilitetsmønstre i norsk akademia 2012- 2022</a:t>
            </a:r>
          </a:p>
        </p:txBody>
      </p:sp>
      <p:sp>
        <p:nvSpPr>
          <p:cNvPr id="3" name="Plassholder for innhold 2">
            <a:extLst>
              <a:ext uri="{FF2B5EF4-FFF2-40B4-BE49-F238E27FC236}">
                <a16:creationId xmlns:a16="http://schemas.microsoft.com/office/drawing/2014/main" id="{E65BF306-31C1-878E-972E-1494604A7AF1}"/>
              </a:ext>
            </a:extLst>
          </p:cNvPr>
          <p:cNvSpPr>
            <a:spLocks noGrp="1"/>
          </p:cNvSpPr>
          <p:nvPr>
            <p:ph sz="half" idx="1"/>
          </p:nvPr>
        </p:nvSpPr>
        <p:spPr>
          <a:xfrm>
            <a:off x="838200" y="1825625"/>
            <a:ext cx="9900491" cy="4351338"/>
          </a:xfrm>
        </p:spPr>
        <p:txBody>
          <a:bodyPr vert="horz" lIns="91440" tIns="45720" rIns="91440" bIns="45720" rtlCol="0" anchor="t">
            <a:normAutofit/>
          </a:bodyPr>
          <a:lstStyle/>
          <a:p>
            <a:r>
              <a:rPr lang="nb-NO" b="1" dirty="0">
                <a:ea typeface="+mn-lt"/>
                <a:cs typeface="+mn-lt"/>
              </a:rPr>
              <a:t>Tema:</a:t>
            </a:r>
            <a:r>
              <a:rPr lang="nb-NO" dirty="0">
                <a:ea typeface="+mn-lt"/>
                <a:cs typeface="+mn-lt"/>
              </a:rPr>
              <a:t> Mobilitet blant forskere i norsk akademia</a:t>
            </a:r>
          </a:p>
          <a:p>
            <a:r>
              <a:rPr lang="nb-NO" b="1" dirty="0">
                <a:ea typeface="+mn-lt"/>
                <a:cs typeface="+mn-lt"/>
              </a:rPr>
              <a:t>Bakgrunn:</a:t>
            </a:r>
            <a:r>
              <a:rPr lang="nb-NO" dirty="0">
                <a:ea typeface="+mn-lt"/>
                <a:cs typeface="+mn-lt"/>
              </a:rPr>
              <a:t> Basert på SSBs forskerpersonalregister, NIFU-rapporter</a:t>
            </a:r>
            <a:endParaRPr lang="nb-NO" dirty="0"/>
          </a:p>
          <a:p>
            <a:r>
              <a:rPr lang="nb-NO" b="1" dirty="0">
                <a:ea typeface="+mn-lt"/>
                <a:cs typeface="+mn-lt"/>
              </a:rPr>
              <a:t>Periode:</a:t>
            </a:r>
            <a:r>
              <a:rPr lang="nb-NO" dirty="0">
                <a:ea typeface="+mn-lt"/>
                <a:cs typeface="+mn-lt"/>
              </a:rPr>
              <a:t> 2012–2022</a:t>
            </a:r>
            <a:endParaRPr lang="nb-NO" dirty="0"/>
          </a:p>
          <a:p>
            <a:r>
              <a:rPr lang="nb-NO" b="1" dirty="0">
                <a:ea typeface="+mn-lt"/>
                <a:cs typeface="+mn-lt"/>
              </a:rPr>
              <a:t>Akademia:</a:t>
            </a:r>
            <a:r>
              <a:rPr lang="nb-NO" dirty="0">
                <a:ea typeface="+mn-lt"/>
                <a:cs typeface="+mn-lt"/>
              </a:rPr>
              <a:t> Forskere/faglig personell ved universitets- og høgskolesektoren, instituttsektoren eller helseforetak</a:t>
            </a:r>
            <a:endParaRPr lang="nb-NO" dirty="0"/>
          </a:p>
          <a:p>
            <a:r>
              <a:rPr lang="nb-NO" b="1" dirty="0">
                <a:ea typeface="+mn-lt"/>
                <a:cs typeface="+mn-lt"/>
              </a:rPr>
              <a:t>Formål:</a:t>
            </a:r>
            <a:r>
              <a:rPr lang="nb-NO" dirty="0">
                <a:ea typeface="+mn-lt"/>
                <a:cs typeface="+mn-lt"/>
              </a:rPr>
              <a:t> Kartlegge hvem som blir, forlater og returnerer til akademia</a:t>
            </a:r>
          </a:p>
          <a:p>
            <a:endParaRPr lang="nb-NO" b="1" dirty="0"/>
          </a:p>
        </p:txBody>
      </p:sp>
    </p:spTree>
    <p:extLst>
      <p:ext uri="{BB962C8B-B14F-4D97-AF65-F5344CB8AC3E}">
        <p14:creationId xmlns:p14="http://schemas.microsoft.com/office/powerpoint/2010/main" val="622990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line, skjermbilde, Parallell, Rektangel&#10;&#10;Automatisk generert beskrivelse">
            <a:extLst>
              <a:ext uri="{FF2B5EF4-FFF2-40B4-BE49-F238E27FC236}">
                <a16:creationId xmlns:a16="http://schemas.microsoft.com/office/drawing/2014/main" id="{1907BAF4-993E-D171-C933-C7762476C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886968"/>
            <a:ext cx="12192000" cy="5418667"/>
          </a:xfrm>
          <a:prstGeom prst="rect">
            <a:avLst/>
          </a:prstGeom>
        </p:spPr>
      </p:pic>
      <p:sp>
        <p:nvSpPr>
          <p:cNvPr id="2" name="Tittel 1">
            <a:extLst>
              <a:ext uri="{FF2B5EF4-FFF2-40B4-BE49-F238E27FC236}">
                <a16:creationId xmlns:a16="http://schemas.microsoft.com/office/drawing/2014/main" id="{C4D86ED5-5C0F-ABD6-F4AE-50AD6C046AE5}"/>
              </a:ext>
            </a:extLst>
          </p:cNvPr>
          <p:cNvSpPr>
            <a:spLocks noGrp="1"/>
          </p:cNvSpPr>
          <p:nvPr>
            <p:ph type="title"/>
          </p:nvPr>
        </p:nvSpPr>
        <p:spPr>
          <a:xfrm>
            <a:off x="754224" y="0"/>
            <a:ext cx="10515600" cy="1325563"/>
          </a:xfrm>
        </p:spPr>
        <p:txBody>
          <a:bodyPr/>
          <a:lstStyle/>
          <a:p>
            <a:r>
              <a:rPr lang="nb-NO">
                <a:ea typeface="+mj-lt"/>
                <a:cs typeface="+mj-lt"/>
              </a:rPr>
              <a:t>Generelle mobilitetsmønstre blant forskere</a:t>
            </a:r>
            <a:endParaRPr lang="nb-NO"/>
          </a:p>
        </p:txBody>
      </p:sp>
      <p:graphicFrame>
        <p:nvGraphicFramePr>
          <p:cNvPr id="5" name="Tabell 4" descr="Hvor de er i 2022&#10;">
            <a:extLst>
              <a:ext uri="{FF2B5EF4-FFF2-40B4-BE49-F238E27FC236}">
                <a16:creationId xmlns:a16="http://schemas.microsoft.com/office/drawing/2014/main" id="{8D95AC11-8444-E4B5-0205-D39C3E20485F}"/>
              </a:ext>
            </a:extLst>
          </p:cNvPr>
          <p:cNvGraphicFramePr>
            <a:graphicFrameLocks noGrp="1"/>
          </p:cNvGraphicFramePr>
          <p:nvPr/>
        </p:nvGraphicFramePr>
        <p:xfrm>
          <a:off x="2651760" y="6010089"/>
          <a:ext cx="9071865" cy="741680"/>
        </p:xfrm>
        <a:graphic>
          <a:graphicData uri="http://schemas.openxmlformats.org/drawingml/2006/table">
            <a:tbl>
              <a:tblPr firstRow="1" bandRow="1">
                <a:tableStyleId>{5C22544A-7EE6-4342-B048-85BDC9FD1C3A}</a:tableStyleId>
              </a:tblPr>
              <a:tblGrid>
                <a:gridCol w="1814373">
                  <a:extLst>
                    <a:ext uri="{9D8B030D-6E8A-4147-A177-3AD203B41FA5}">
                      <a16:colId xmlns:a16="http://schemas.microsoft.com/office/drawing/2014/main" val="3138598908"/>
                    </a:ext>
                  </a:extLst>
                </a:gridCol>
                <a:gridCol w="1814373">
                  <a:extLst>
                    <a:ext uri="{9D8B030D-6E8A-4147-A177-3AD203B41FA5}">
                      <a16:colId xmlns:a16="http://schemas.microsoft.com/office/drawing/2014/main" val="3952131695"/>
                    </a:ext>
                  </a:extLst>
                </a:gridCol>
                <a:gridCol w="1345590">
                  <a:extLst>
                    <a:ext uri="{9D8B030D-6E8A-4147-A177-3AD203B41FA5}">
                      <a16:colId xmlns:a16="http://schemas.microsoft.com/office/drawing/2014/main" val="945551528"/>
                    </a:ext>
                  </a:extLst>
                </a:gridCol>
                <a:gridCol w="2283156">
                  <a:extLst>
                    <a:ext uri="{9D8B030D-6E8A-4147-A177-3AD203B41FA5}">
                      <a16:colId xmlns:a16="http://schemas.microsoft.com/office/drawing/2014/main" val="890598970"/>
                    </a:ext>
                  </a:extLst>
                </a:gridCol>
                <a:gridCol w="1814373">
                  <a:extLst>
                    <a:ext uri="{9D8B030D-6E8A-4147-A177-3AD203B41FA5}">
                      <a16:colId xmlns:a16="http://schemas.microsoft.com/office/drawing/2014/main" val="3777027498"/>
                    </a:ext>
                  </a:extLst>
                </a:gridCol>
              </a:tblGrid>
              <a:tr h="370840">
                <a:tc>
                  <a:txBody>
                    <a:bodyPr/>
                    <a:lstStyle/>
                    <a:p>
                      <a:r>
                        <a:rPr lang="nb-NO"/>
                        <a:t>Akademia</a:t>
                      </a:r>
                    </a:p>
                  </a:txBody>
                  <a:tcPr>
                    <a:solidFill>
                      <a:srgbClr val="1F77B4"/>
                    </a:solidFill>
                  </a:tcPr>
                </a:tc>
                <a:tc>
                  <a:txBody>
                    <a:bodyPr/>
                    <a:lstStyle/>
                    <a:p>
                      <a:r>
                        <a:rPr lang="nb-NO"/>
                        <a:t>Offentlig</a:t>
                      </a:r>
                    </a:p>
                  </a:txBody>
                  <a:tcPr>
                    <a:solidFill>
                      <a:srgbClr val="FF7F0E"/>
                    </a:solidFill>
                  </a:tcPr>
                </a:tc>
                <a:tc>
                  <a:txBody>
                    <a:bodyPr/>
                    <a:lstStyle/>
                    <a:p>
                      <a:r>
                        <a:rPr lang="nb-NO"/>
                        <a:t>Privat</a:t>
                      </a:r>
                    </a:p>
                  </a:txBody>
                  <a:tcPr>
                    <a:solidFill>
                      <a:srgbClr val="2CA02C"/>
                    </a:solidFill>
                  </a:tcPr>
                </a:tc>
                <a:tc>
                  <a:txBody>
                    <a:bodyPr/>
                    <a:lstStyle/>
                    <a:p>
                      <a:r>
                        <a:rPr lang="nb-NO" dirty="0"/>
                        <a:t>Utlandet/ukjent</a:t>
                      </a:r>
                    </a:p>
                  </a:txBody>
                  <a:tcPr>
                    <a:solidFill>
                      <a:srgbClr val="D62728"/>
                    </a:solidFill>
                  </a:tcPr>
                </a:tc>
                <a:tc>
                  <a:txBody>
                    <a:bodyPr/>
                    <a:lstStyle/>
                    <a:p>
                      <a:r>
                        <a:rPr lang="nb-NO"/>
                        <a:t>Pensjonist?</a:t>
                      </a:r>
                    </a:p>
                  </a:txBody>
                  <a:tcPr>
                    <a:solidFill>
                      <a:srgbClr val="808080"/>
                    </a:solidFill>
                  </a:tcPr>
                </a:tc>
                <a:extLst>
                  <a:ext uri="{0D108BD9-81ED-4DB2-BD59-A6C34878D82A}">
                    <a16:rowId xmlns:a16="http://schemas.microsoft.com/office/drawing/2014/main" val="2034264386"/>
                  </a:ext>
                </a:extLst>
              </a:tr>
              <a:tr h="370840">
                <a:tc>
                  <a:txBody>
                    <a:bodyPr/>
                    <a:lstStyle/>
                    <a:p>
                      <a:r>
                        <a:rPr lang="nb-NO"/>
                        <a:t>57 %</a:t>
                      </a:r>
                    </a:p>
                  </a:txBody>
                  <a:tcPr/>
                </a:tc>
                <a:tc>
                  <a:txBody>
                    <a:bodyPr/>
                    <a:lstStyle/>
                    <a:p>
                      <a:r>
                        <a:rPr lang="nb-NO"/>
                        <a:t>12 %</a:t>
                      </a:r>
                    </a:p>
                  </a:txBody>
                  <a:tcPr/>
                </a:tc>
                <a:tc>
                  <a:txBody>
                    <a:bodyPr/>
                    <a:lstStyle/>
                    <a:p>
                      <a:r>
                        <a:rPr lang="nb-NO"/>
                        <a:t>8 %</a:t>
                      </a:r>
                    </a:p>
                  </a:txBody>
                  <a:tcPr/>
                </a:tc>
                <a:tc>
                  <a:txBody>
                    <a:bodyPr/>
                    <a:lstStyle/>
                    <a:p>
                      <a:r>
                        <a:rPr lang="nb-NO"/>
                        <a:t>9 %</a:t>
                      </a:r>
                    </a:p>
                  </a:txBody>
                  <a:tcPr/>
                </a:tc>
                <a:tc>
                  <a:txBody>
                    <a:bodyPr/>
                    <a:lstStyle/>
                    <a:p>
                      <a:r>
                        <a:rPr lang="nb-NO" dirty="0"/>
                        <a:t>14 %</a:t>
                      </a:r>
                    </a:p>
                  </a:txBody>
                  <a:tcPr/>
                </a:tc>
                <a:extLst>
                  <a:ext uri="{0D108BD9-81ED-4DB2-BD59-A6C34878D82A}">
                    <a16:rowId xmlns:a16="http://schemas.microsoft.com/office/drawing/2014/main" val="1115558187"/>
                  </a:ext>
                </a:extLst>
              </a:tr>
            </a:tbl>
          </a:graphicData>
        </a:graphic>
      </p:graphicFrame>
      <p:sp>
        <p:nvSpPr>
          <p:cNvPr id="3" name="TekstSylinder 2">
            <a:extLst>
              <a:ext uri="{FF2B5EF4-FFF2-40B4-BE49-F238E27FC236}">
                <a16:creationId xmlns:a16="http://schemas.microsoft.com/office/drawing/2014/main" id="{6E18A1EF-1887-ACDD-3541-F0462D79E5C5}"/>
              </a:ext>
            </a:extLst>
          </p:cNvPr>
          <p:cNvSpPr txBox="1"/>
          <p:nvPr/>
        </p:nvSpPr>
        <p:spPr>
          <a:xfrm>
            <a:off x="292970" y="6443992"/>
            <a:ext cx="2564530" cy="307777"/>
          </a:xfrm>
          <a:prstGeom prst="rect">
            <a:avLst/>
          </a:prstGeom>
          <a:noFill/>
        </p:spPr>
        <p:txBody>
          <a:bodyPr wrap="square" rtlCol="0">
            <a:spAutoFit/>
          </a:bodyPr>
          <a:lstStyle/>
          <a:p>
            <a:r>
              <a:rPr lang="nb-NO" sz="1400"/>
              <a:t>Kilde: SSB, Forskerpersonale</a:t>
            </a:r>
          </a:p>
        </p:txBody>
      </p:sp>
      <p:sp>
        <p:nvSpPr>
          <p:cNvPr id="8" name="TekstSylinder 7">
            <a:extLst>
              <a:ext uri="{FF2B5EF4-FFF2-40B4-BE49-F238E27FC236}">
                <a16:creationId xmlns:a16="http://schemas.microsoft.com/office/drawing/2014/main" id="{795D21A0-3996-894E-61C0-9072C89CCC82}"/>
              </a:ext>
            </a:extLst>
          </p:cNvPr>
          <p:cNvSpPr txBox="1"/>
          <p:nvPr/>
        </p:nvSpPr>
        <p:spPr>
          <a:xfrm>
            <a:off x="683977" y="1279254"/>
            <a:ext cx="740302" cy="369332"/>
          </a:xfrm>
          <a:prstGeom prst="rect">
            <a:avLst/>
          </a:prstGeom>
          <a:noFill/>
        </p:spPr>
        <p:txBody>
          <a:bodyPr wrap="square" rtlCol="0">
            <a:spAutoFit/>
          </a:bodyPr>
          <a:lstStyle/>
          <a:p>
            <a:r>
              <a:rPr lang="nb-NO"/>
              <a:t>2012</a:t>
            </a:r>
          </a:p>
        </p:txBody>
      </p:sp>
      <p:sp>
        <p:nvSpPr>
          <p:cNvPr id="9" name="TekstSylinder 8">
            <a:extLst>
              <a:ext uri="{FF2B5EF4-FFF2-40B4-BE49-F238E27FC236}">
                <a16:creationId xmlns:a16="http://schemas.microsoft.com/office/drawing/2014/main" id="{75800C95-FA39-8246-08EB-CD3C6F96A0C8}"/>
              </a:ext>
            </a:extLst>
          </p:cNvPr>
          <p:cNvSpPr txBox="1"/>
          <p:nvPr/>
        </p:nvSpPr>
        <p:spPr>
          <a:xfrm>
            <a:off x="3451561" y="1256300"/>
            <a:ext cx="740302" cy="369332"/>
          </a:xfrm>
          <a:prstGeom prst="rect">
            <a:avLst/>
          </a:prstGeom>
          <a:noFill/>
        </p:spPr>
        <p:txBody>
          <a:bodyPr wrap="square" rtlCol="0">
            <a:spAutoFit/>
          </a:bodyPr>
          <a:lstStyle/>
          <a:p>
            <a:r>
              <a:rPr lang="nb-NO"/>
              <a:t>2015</a:t>
            </a:r>
          </a:p>
        </p:txBody>
      </p:sp>
      <p:sp>
        <p:nvSpPr>
          <p:cNvPr id="10" name="TekstSylinder 9">
            <a:extLst>
              <a:ext uri="{FF2B5EF4-FFF2-40B4-BE49-F238E27FC236}">
                <a16:creationId xmlns:a16="http://schemas.microsoft.com/office/drawing/2014/main" id="{7EF41513-ECCE-B6D6-114E-EBCF674A6D4C}"/>
              </a:ext>
            </a:extLst>
          </p:cNvPr>
          <p:cNvSpPr txBox="1"/>
          <p:nvPr/>
        </p:nvSpPr>
        <p:spPr>
          <a:xfrm>
            <a:off x="6305809" y="1169411"/>
            <a:ext cx="740302" cy="369332"/>
          </a:xfrm>
          <a:prstGeom prst="rect">
            <a:avLst/>
          </a:prstGeom>
          <a:noFill/>
        </p:spPr>
        <p:txBody>
          <a:bodyPr wrap="square" rtlCol="0">
            <a:spAutoFit/>
          </a:bodyPr>
          <a:lstStyle/>
          <a:p>
            <a:r>
              <a:rPr lang="nb-NO"/>
              <a:t>2018</a:t>
            </a:r>
          </a:p>
        </p:txBody>
      </p:sp>
      <p:sp>
        <p:nvSpPr>
          <p:cNvPr id="11" name="TekstSylinder 10">
            <a:extLst>
              <a:ext uri="{FF2B5EF4-FFF2-40B4-BE49-F238E27FC236}">
                <a16:creationId xmlns:a16="http://schemas.microsoft.com/office/drawing/2014/main" id="{D2DD8E5E-B7B6-E49A-4A65-A876A43B3A48}"/>
              </a:ext>
            </a:extLst>
          </p:cNvPr>
          <p:cNvSpPr txBox="1"/>
          <p:nvPr/>
        </p:nvSpPr>
        <p:spPr>
          <a:xfrm>
            <a:off x="9160057" y="1246581"/>
            <a:ext cx="740302" cy="369332"/>
          </a:xfrm>
          <a:prstGeom prst="rect">
            <a:avLst/>
          </a:prstGeom>
          <a:noFill/>
        </p:spPr>
        <p:txBody>
          <a:bodyPr wrap="square" rtlCol="0">
            <a:spAutoFit/>
          </a:bodyPr>
          <a:lstStyle/>
          <a:p>
            <a:r>
              <a:rPr lang="nb-NO"/>
              <a:t>2021</a:t>
            </a:r>
          </a:p>
        </p:txBody>
      </p:sp>
      <p:sp>
        <p:nvSpPr>
          <p:cNvPr id="12" name="TekstSylinder 11">
            <a:extLst>
              <a:ext uri="{FF2B5EF4-FFF2-40B4-BE49-F238E27FC236}">
                <a16:creationId xmlns:a16="http://schemas.microsoft.com/office/drawing/2014/main" id="{0E35067D-0B6A-A7A6-FC67-21E7957B68A7}"/>
              </a:ext>
            </a:extLst>
          </p:cNvPr>
          <p:cNvSpPr txBox="1"/>
          <p:nvPr/>
        </p:nvSpPr>
        <p:spPr>
          <a:xfrm>
            <a:off x="11238938" y="1256300"/>
            <a:ext cx="740302" cy="369332"/>
          </a:xfrm>
          <a:prstGeom prst="rect">
            <a:avLst/>
          </a:prstGeom>
          <a:noFill/>
        </p:spPr>
        <p:txBody>
          <a:bodyPr wrap="square" rtlCol="0">
            <a:spAutoFit/>
          </a:bodyPr>
          <a:lstStyle/>
          <a:p>
            <a:r>
              <a:rPr lang="nb-NO"/>
              <a:t>2022</a:t>
            </a:r>
          </a:p>
        </p:txBody>
      </p:sp>
    </p:spTree>
    <p:extLst>
      <p:ext uri="{BB962C8B-B14F-4D97-AF65-F5344CB8AC3E}">
        <p14:creationId xmlns:p14="http://schemas.microsoft.com/office/powerpoint/2010/main" val="2826705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C9BF28-0B01-B759-5234-D283929E60F4}"/>
              </a:ext>
            </a:extLst>
          </p:cNvPr>
          <p:cNvSpPr>
            <a:spLocks noGrp="1"/>
          </p:cNvSpPr>
          <p:nvPr>
            <p:ph type="title"/>
          </p:nvPr>
        </p:nvSpPr>
        <p:spPr/>
        <p:txBody>
          <a:bodyPr/>
          <a:lstStyle/>
          <a:p>
            <a:r>
              <a:rPr lang="nb-NO">
                <a:ea typeface="+mj-lt"/>
                <a:cs typeface="+mj-lt"/>
              </a:rPr>
              <a:t>De som forlater og returnerer til akademia</a:t>
            </a:r>
            <a:endParaRPr lang="nb-NO"/>
          </a:p>
        </p:txBody>
      </p:sp>
      <p:sp>
        <p:nvSpPr>
          <p:cNvPr id="3" name="Plassholder for innhold 2">
            <a:extLst>
              <a:ext uri="{FF2B5EF4-FFF2-40B4-BE49-F238E27FC236}">
                <a16:creationId xmlns:a16="http://schemas.microsoft.com/office/drawing/2014/main" id="{6C3FF955-BD61-678B-4B5A-05429F268AC6}"/>
              </a:ext>
            </a:extLst>
          </p:cNvPr>
          <p:cNvSpPr>
            <a:spLocks noGrp="1"/>
          </p:cNvSpPr>
          <p:nvPr>
            <p:ph sz="half" idx="1"/>
          </p:nvPr>
        </p:nvSpPr>
        <p:spPr/>
        <p:txBody>
          <a:bodyPr>
            <a:normAutofit fontScale="92500" lnSpcReduction="20000"/>
          </a:bodyPr>
          <a:lstStyle/>
          <a:p>
            <a:r>
              <a:rPr lang="nb-NO" dirty="0"/>
              <a:t>1 av 6 som forlot akademia, returnerte.</a:t>
            </a:r>
          </a:p>
          <a:p>
            <a:r>
              <a:rPr lang="nb-NO" dirty="0"/>
              <a:t>55 % av de som returnerer, er kvinner.</a:t>
            </a:r>
          </a:p>
          <a:p>
            <a:r>
              <a:rPr lang="nb-NO" dirty="0"/>
              <a:t>54 % av de som ikke kom tilbake, er menn (55 % av populasjonen er menn).</a:t>
            </a:r>
          </a:p>
          <a:p>
            <a:r>
              <a:rPr lang="nb-NO" dirty="0"/>
              <a:t>Stipendiat er den vanligste startstillingen for begge grupper.</a:t>
            </a:r>
          </a:p>
          <a:p>
            <a:r>
              <a:rPr lang="nb-NO" dirty="0"/>
              <a:t>Det er flere forskere blant de som ikke kom tilbake enn blant de som returnerte.</a:t>
            </a:r>
          </a:p>
        </p:txBody>
      </p:sp>
      <p:graphicFrame>
        <p:nvGraphicFramePr>
          <p:cNvPr id="10" name="Diagram 9">
            <a:extLst>
              <a:ext uri="{FF2B5EF4-FFF2-40B4-BE49-F238E27FC236}">
                <a16:creationId xmlns:a16="http://schemas.microsoft.com/office/drawing/2014/main" id="{1EF7DECB-9992-5DE3-7C0E-FCF8057B0DDA}"/>
              </a:ext>
            </a:extLst>
          </p:cNvPr>
          <p:cNvGraphicFramePr/>
          <p:nvPr/>
        </p:nvGraphicFramePr>
        <p:xfrm>
          <a:off x="6172202" y="1206056"/>
          <a:ext cx="2977896" cy="392372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Sylinder 10">
            <a:extLst>
              <a:ext uri="{FF2B5EF4-FFF2-40B4-BE49-F238E27FC236}">
                <a16:creationId xmlns:a16="http://schemas.microsoft.com/office/drawing/2014/main" id="{D90F609A-68AF-755F-D204-49220B375A47}"/>
              </a:ext>
            </a:extLst>
          </p:cNvPr>
          <p:cNvSpPr txBox="1"/>
          <p:nvPr/>
        </p:nvSpPr>
        <p:spPr>
          <a:xfrm>
            <a:off x="6019800" y="5264721"/>
            <a:ext cx="3831336" cy="430887"/>
          </a:xfrm>
          <a:prstGeom prst="rect">
            <a:avLst/>
          </a:prstGeom>
          <a:noFill/>
        </p:spPr>
        <p:txBody>
          <a:bodyPr wrap="square" rtlCol="0">
            <a:spAutoFit/>
          </a:bodyPr>
          <a:lstStyle/>
          <a:p>
            <a:r>
              <a:rPr lang="nb-NO" sz="1050" dirty="0"/>
              <a:t>*Professor,  </a:t>
            </a:r>
            <a:r>
              <a:rPr lang="nb-NO" sz="1050" dirty="0" err="1"/>
              <a:t>Postdoc</a:t>
            </a:r>
            <a:r>
              <a:rPr lang="nb-NO" sz="1050" dirty="0"/>
              <a:t>, Øvrig </a:t>
            </a:r>
            <a:r>
              <a:rPr lang="nb-NO" sz="1050" dirty="0" err="1"/>
              <a:t>fastvit</a:t>
            </a:r>
            <a:r>
              <a:rPr lang="nb-NO" sz="1050" dirty="0"/>
              <a:t>, Lege, Førstelektor, Høgskolelærer, </a:t>
            </a:r>
            <a:r>
              <a:rPr lang="nb-NO" sz="1050" dirty="0" err="1"/>
              <a:t>Vit,ass</a:t>
            </a:r>
            <a:r>
              <a:rPr lang="nb-NO" sz="1050" dirty="0"/>
              <a:t>, Dosent, Leder, Amanuensis</a:t>
            </a:r>
          </a:p>
        </p:txBody>
      </p:sp>
      <p:graphicFrame>
        <p:nvGraphicFramePr>
          <p:cNvPr id="17" name="Diagram 16">
            <a:extLst>
              <a:ext uri="{FF2B5EF4-FFF2-40B4-BE49-F238E27FC236}">
                <a16:creationId xmlns:a16="http://schemas.microsoft.com/office/drawing/2014/main" id="{EB79F8A5-8AB9-4574-E020-B70D7ED6E661}"/>
              </a:ext>
            </a:extLst>
          </p:cNvPr>
          <p:cNvGraphicFramePr/>
          <p:nvPr/>
        </p:nvGraphicFramePr>
        <p:xfrm>
          <a:off x="9302500" y="1511501"/>
          <a:ext cx="2706624" cy="39931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a:extLst>
              <a:ext uri="{FF2B5EF4-FFF2-40B4-BE49-F238E27FC236}">
                <a16:creationId xmlns:a16="http://schemas.microsoft.com/office/drawing/2014/main" id="{B9BCB012-8182-1B40-20E1-4B01F5241BF1}"/>
              </a:ext>
            </a:extLst>
          </p:cNvPr>
          <p:cNvSpPr txBox="1"/>
          <p:nvPr/>
        </p:nvSpPr>
        <p:spPr>
          <a:xfrm>
            <a:off x="9627470" y="6318245"/>
            <a:ext cx="2564530" cy="307777"/>
          </a:xfrm>
          <a:prstGeom prst="rect">
            <a:avLst/>
          </a:prstGeom>
          <a:noFill/>
        </p:spPr>
        <p:txBody>
          <a:bodyPr wrap="square" rtlCol="0">
            <a:spAutoFit/>
          </a:bodyPr>
          <a:lstStyle/>
          <a:p>
            <a:r>
              <a:rPr lang="nb-NO" sz="1400"/>
              <a:t>Kilde: SSB, Forskerpersonale</a:t>
            </a:r>
          </a:p>
        </p:txBody>
      </p:sp>
    </p:spTree>
    <p:extLst>
      <p:ext uri="{BB962C8B-B14F-4D97-AF65-F5344CB8AC3E}">
        <p14:creationId xmlns:p14="http://schemas.microsoft.com/office/powerpoint/2010/main" val="4214500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Et bilde som inneholder line, skjermbilde, design, kunst&#10;&#10;Automatisk generert beskrivelse">
            <a:extLst>
              <a:ext uri="{FF2B5EF4-FFF2-40B4-BE49-F238E27FC236}">
                <a16:creationId xmlns:a16="http://schemas.microsoft.com/office/drawing/2014/main" id="{7C3BCFFE-AFDE-8946-841D-7885C49CA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9666"/>
            <a:ext cx="12192000" cy="5418667"/>
          </a:xfrm>
          <a:prstGeom prst="rect">
            <a:avLst/>
          </a:prstGeom>
        </p:spPr>
      </p:pic>
      <p:sp>
        <p:nvSpPr>
          <p:cNvPr id="2" name="Tittel 1">
            <a:extLst>
              <a:ext uri="{FF2B5EF4-FFF2-40B4-BE49-F238E27FC236}">
                <a16:creationId xmlns:a16="http://schemas.microsoft.com/office/drawing/2014/main" id="{42FFFF8E-0B8B-82CC-1046-DB00A9A78B90}"/>
              </a:ext>
            </a:extLst>
          </p:cNvPr>
          <p:cNvSpPr>
            <a:spLocks noGrp="1"/>
          </p:cNvSpPr>
          <p:nvPr>
            <p:ph type="title"/>
          </p:nvPr>
        </p:nvSpPr>
        <p:spPr>
          <a:xfrm>
            <a:off x="838200" y="-166719"/>
            <a:ext cx="10515600" cy="1325563"/>
          </a:xfrm>
        </p:spPr>
        <p:txBody>
          <a:bodyPr/>
          <a:lstStyle/>
          <a:p>
            <a:r>
              <a:rPr lang="nb-NO">
                <a:ea typeface="+mj-lt"/>
                <a:cs typeface="+mj-lt"/>
              </a:rPr>
              <a:t>Stipendiater fra 2012: Hvor er de i 2022?</a:t>
            </a:r>
            <a:endParaRPr lang="nb-NO"/>
          </a:p>
        </p:txBody>
      </p:sp>
      <p:graphicFrame>
        <p:nvGraphicFramePr>
          <p:cNvPr id="7" name="Tabell 6" descr="Hvor de er i 2022&#10;">
            <a:extLst>
              <a:ext uri="{FF2B5EF4-FFF2-40B4-BE49-F238E27FC236}">
                <a16:creationId xmlns:a16="http://schemas.microsoft.com/office/drawing/2014/main" id="{3DE4F60D-1865-D79B-B16A-092219722277}"/>
              </a:ext>
            </a:extLst>
          </p:cNvPr>
          <p:cNvGraphicFramePr>
            <a:graphicFrameLocks noGrp="1"/>
          </p:cNvGraphicFramePr>
          <p:nvPr/>
        </p:nvGraphicFramePr>
        <p:xfrm>
          <a:off x="2624328" y="5907452"/>
          <a:ext cx="9229925" cy="741680"/>
        </p:xfrm>
        <a:graphic>
          <a:graphicData uri="http://schemas.openxmlformats.org/drawingml/2006/table">
            <a:tbl>
              <a:tblPr firstRow="1" bandRow="1">
                <a:tableStyleId>{5C22544A-7EE6-4342-B048-85BDC9FD1C3A}</a:tableStyleId>
              </a:tblPr>
              <a:tblGrid>
                <a:gridCol w="1845985">
                  <a:extLst>
                    <a:ext uri="{9D8B030D-6E8A-4147-A177-3AD203B41FA5}">
                      <a16:colId xmlns:a16="http://schemas.microsoft.com/office/drawing/2014/main" val="3138598908"/>
                    </a:ext>
                  </a:extLst>
                </a:gridCol>
                <a:gridCol w="1845985">
                  <a:extLst>
                    <a:ext uri="{9D8B030D-6E8A-4147-A177-3AD203B41FA5}">
                      <a16:colId xmlns:a16="http://schemas.microsoft.com/office/drawing/2014/main" val="3952131695"/>
                    </a:ext>
                  </a:extLst>
                </a:gridCol>
                <a:gridCol w="1845985">
                  <a:extLst>
                    <a:ext uri="{9D8B030D-6E8A-4147-A177-3AD203B41FA5}">
                      <a16:colId xmlns:a16="http://schemas.microsoft.com/office/drawing/2014/main" val="945551528"/>
                    </a:ext>
                  </a:extLst>
                </a:gridCol>
                <a:gridCol w="1845985">
                  <a:extLst>
                    <a:ext uri="{9D8B030D-6E8A-4147-A177-3AD203B41FA5}">
                      <a16:colId xmlns:a16="http://schemas.microsoft.com/office/drawing/2014/main" val="890598970"/>
                    </a:ext>
                  </a:extLst>
                </a:gridCol>
                <a:gridCol w="1845985">
                  <a:extLst>
                    <a:ext uri="{9D8B030D-6E8A-4147-A177-3AD203B41FA5}">
                      <a16:colId xmlns:a16="http://schemas.microsoft.com/office/drawing/2014/main" val="3777027498"/>
                    </a:ext>
                  </a:extLst>
                </a:gridCol>
              </a:tblGrid>
              <a:tr h="370840">
                <a:tc>
                  <a:txBody>
                    <a:bodyPr/>
                    <a:lstStyle/>
                    <a:p>
                      <a:r>
                        <a:rPr lang="nb-NO"/>
                        <a:t>Akademia</a:t>
                      </a:r>
                    </a:p>
                  </a:txBody>
                  <a:tcPr>
                    <a:solidFill>
                      <a:srgbClr val="1F77B4"/>
                    </a:solidFill>
                  </a:tcPr>
                </a:tc>
                <a:tc>
                  <a:txBody>
                    <a:bodyPr/>
                    <a:lstStyle/>
                    <a:p>
                      <a:r>
                        <a:rPr lang="nb-NO"/>
                        <a:t>Offentlig</a:t>
                      </a:r>
                    </a:p>
                  </a:txBody>
                  <a:tcPr>
                    <a:solidFill>
                      <a:srgbClr val="FF7F0E"/>
                    </a:solidFill>
                  </a:tcPr>
                </a:tc>
                <a:tc>
                  <a:txBody>
                    <a:bodyPr/>
                    <a:lstStyle/>
                    <a:p>
                      <a:r>
                        <a:rPr lang="nb-NO"/>
                        <a:t>Privat</a:t>
                      </a:r>
                    </a:p>
                  </a:txBody>
                  <a:tcPr>
                    <a:solidFill>
                      <a:srgbClr val="2CA22C"/>
                    </a:solidFill>
                  </a:tcPr>
                </a:tc>
                <a:tc>
                  <a:txBody>
                    <a:bodyPr/>
                    <a:lstStyle/>
                    <a:p>
                      <a:r>
                        <a:rPr lang="nb-NO"/>
                        <a:t>Utlandet/ukjent</a:t>
                      </a:r>
                    </a:p>
                  </a:txBody>
                  <a:tcPr>
                    <a:solidFill>
                      <a:srgbClr val="D62728"/>
                    </a:solidFill>
                  </a:tcPr>
                </a:tc>
                <a:tc>
                  <a:txBody>
                    <a:bodyPr/>
                    <a:lstStyle/>
                    <a:p>
                      <a:r>
                        <a:rPr lang="nb-NO"/>
                        <a:t>Pensjonist?</a:t>
                      </a:r>
                    </a:p>
                  </a:txBody>
                  <a:tcPr>
                    <a:solidFill>
                      <a:srgbClr val="808080"/>
                    </a:solidFill>
                  </a:tcPr>
                </a:tc>
                <a:extLst>
                  <a:ext uri="{0D108BD9-81ED-4DB2-BD59-A6C34878D82A}">
                    <a16:rowId xmlns:a16="http://schemas.microsoft.com/office/drawing/2014/main" val="2034264386"/>
                  </a:ext>
                </a:extLst>
              </a:tr>
              <a:tr h="370840">
                <a:tc>
                  <a:txBody>
                    <a:bodyPr/>
                    <a:lstStyle/>
                    <a:p>
                      <a:r>
                        <a:rPr lang="nb-NO"/>
                        <a:t>52 %</a:t>
                      </a:r>
                    </a:p>
                  </a:txBody>
                  <a:tcPr/>
                </a:tc>
                <a:tc>
                  <a:txBody>
                    <a:bodyPr/>
                    <a:lstStyle/>
                    <a:p>
                      <a:r>
                        <a:rPr lang="nb-NO"/>
                        <a:t>16 %</a:t>
                      </a:r>
                    </a:p>
                  </a:txBody>
                  <a:tcPr/>
                </a:tc>
                <a:tc>
                  <a:txBody>
                    <a:bodyPr/>
                    <a:lstStyle/>
                    <a:p>
                      <a:r>
                        <a:rPr lang="nb-NO"/>
                        <a:t>13 %</a:t>
                      </a:r>
                    </a:p>
                  </a:txBody>
                  <a:tcPr/>
                </a:tc>
                <a:tc>
                  <a:txBody>
                    <a:bodyPr/>
                    <a:lstStyle/>
                    <a:p>
                      <a:r>
                        <a:rPr lang="nb-NO"/>
                        <a:t>19 %</a:t>
                      </a:r>
                    </a:p>
                  </a:txBody>
                  <a:tcPr/>
                </a:tc>
                <a:tc>
                  <a:txBody>
                    <a:bodyPr/>
                    <a:lstStyle/>
                    <a:p>
                      <a:r>
                        <a:rPr lang="nb-NO"/>
                        <a:t>0.3 %</a:t>
                      </a:r>
                    </a:p>
                  </a:txBody>
                  <a:tcPr/>
                </a:tc>
                <a:extLst>
                  <a:ext uri="{0D108BD9-81ED-4DB2-BD59-A6C34878D82A}">
                    <a16:rowId xmlns:a16="http://schemas.microsoft.com/office/drawing/2014/main" val="1115558187"/>
                  </a:ext>
                </a:extLst>
              </a:tr>
            </a:tbl>
          </a:graphicData>
        </a:graphic>
      </p:graphicFrame>
      <p:sp>
        <p:nvSpPr>
          <p:cNvPr id="5" name="TekstSylinder 4">
            <a:extLst>
              <a:ext uri="{FF2B5EF4-FFF2-40B4-BE49-F238E27FC236}">
                <a16:creationId xmlns:a16="http://schemas.microsoft.com/office/drawing/2014/main" id="{B47EB181-9638-4C68-CD8D-E462E8F2B847}"/>
              </a:ext>
            </a:extLst>
          </p:cNvPr>
          <p:cNvSpPr txBox="1"/>
          <p:nvPr/>
        </p:nvSpPr>
        <p:spPr>
          <a:xfrm>
            <a:off x="264395" y="6341355"/>
            <a:ext cx="2564530" cy="307777"/>
          </a:xfrm>
          <a:prstGeom prst="rect">
            <a:avLst/>
          </a:prstGeom>
          <a:noFill/>
        </p:spPr>
        <p:txBody>
          <a:bodyPr wrap="square" rtlCol="0">
            <a:spAutoFit/>
          </a:bodyPr>
          <a:lstStyle/>
          <a:p>
            <a:r>
              <a:rPr lang="nb-NO" sz="1400"/>
              <a:t>Kilde: SSB, Forskerpersonale</a:t>
            </a:r>
          </a:p>
        </p:txBody>
      </p:sp>
      <p:sp>
        <p:nvSpPr>
          <p:cNvPr id="3" name="TekstSylinder 2">
            <a:extLst>
              <a:ext uri="{FF2B5EF4-FFF2-40B4-BE49-F238E27FC236}">
                <a16:creationId xmlns:a16="http://schemas.microsoft.com/office/drawing/2014/main" id="{56D3BD11-0E8E-B80D-9103-9F7C791D3294}"/>
              </a:ext>
            </a:extLst>
          </p:cNvPr>
          <p:cNvSpPr txBox="1"/>
          <p:nvPr/>
        </p:nvSpPr>
        <p:spPr>
          <a:xfrm>
            <a:off x="505021" y="1177200"/>
            <a:ext cx="740302" cy="369332"/>
          </a:xfrm>
          <a:prstGeom prst="rect">
            <a:avLst/>
          </a:prstGeom>
          <a:noFill/>
        </p:spPr>
        <p:txBody>
          <a:bodyPr wrap="square" rtlCol="0">
            <a:spAutoFit/>
          </a:bodyPr>
          <a:lstStyle/>
          <a:p>
            <a:r>
              <a:rPr lang="nb-NO"/>
              <a:t>2012</a:t>
            </a:r>
          </a:p>
        </p:txBody>
      </p:sp>
      <p:sp>
        <p:nvSpPr>
          <p:cNvPr id="4" name="TekstSylinder 3">
            <a:extLst>
              <a:ext uri="{FF2B5EF4-FFF2-40B4-BE49-F238E27FC236}">
                <a16:creationId xmlns:a16="http://schemas.microsoft.com/office/drawing/2014/main" id="{BA54A2A7-16BB-EA2A-282A-5627467D0C7A}"/>
              </a:ext>
            </a:extLst>
          </p:cNvPr>
          <p:cNvSpPr txBox="1"/>
          <p:nvPr/>
        </p:nvSpPr>
        <p:spPr>
          <a:xfrm>
            <a:off x="3378853" y="1075689"/>
            <a:ext cx="740302" cy="369332"/>
          </a:xfrm>
          <a:prstGeom prst="rect">
            <a:avLst/>
          </a:prstGeom>
          <a:noFill/>
        </p:spPr>
        <p:txBody>
          <a:bodyPr wrap="square" rtlCol="0">
            <a:spAutoFit/>
          </a:bodyPr>
          <a:lstStyle/>
          <a:p>
            <a:r>
              <a:rPr lang="nb-NO"/>
              <a:t>2015</a:t>
            </a:r>
          </a:p>
        </p:txBody>
      </p:sp>
      <p:sp>
        <p:nvSpPr>
          <p:cNvPr id="8" name="TekstSylinder 7">
            <a:extLst>
              <a:ext uri="{FF2B5EF4-FFF2-40B4-BE49-F238E27FC236}">
                <a16:creationId xmlns:a16="http://schemas.microsoft.com/office/drawing/2014/main" id="{45A974FB-A911-2820-8F25-D3000F4B68EF}"/>
              </a:ext>
            </a:extLst>
          </p:cNvPr>
          <p:cNvSpPr txBox="1"/>
          <p:nvPr/>
        </p:nvSpPr>
        <p:spPr>
          <a:xfrm>
            <a:off x="6199561" y="1008190"/>
            <a:ext cx="740302" cy="369332"/>
          </a:xfrm>
          <a:prstGeom prst="rect">
            <a:avLst/>
          </a:prstGeom>
          <a:noFill/>
        </p:spPr>
        <p:txBody>
          <a:bodyPr wrap="square" rtlCol="0">
            <a:spAutoFit/>
          </a:bodyPr>
          <a:lstStyle/>
          <a:p>
            <a:r>
              <a:rPr lang="nb-NO"/>
              <a:t>2018</a:t>
            </a:r>
          </a:p>
        </p:txBody>
      </p:sp>
      <p:sp>
        <p:nvSpPr>
          <p:cNvPr id="9" name="TekstSylinder 8">
            <a:extLst>
              <a:ext uri="{FF2B5EF4-FFF2-40B4-BE49-F238E27FC236}">
                <a16:creationId xmlns:a16="http://schemas.microsoft.com/office/drawing/2014/main" id="{34544E88-7BA9-6F35-A888-ECA14C1614FC}"/>
              </a:ext>
            </a:extLst>
          </p:cNvPr>
          <p:cNvSpPr txBox="1"/>
          <p:nvPr/>
        </p:nvSpPr>
        <p:spPr>
          <a:xfrm>
            <a:off x="9073393" y="955914"/>
            <a:ext cx="740302" cy="369332"/>
          </a:xfrm>
          <a:prstGeom prst="rect">
            <a:avLst/>
          </a:prstGeom>
          <a:noFill/>
        </p:spPr>
        <p:txBody>
          <a:bodyPr wrap="square" rtlCol="0">
            <a:spAutoFit/>
          </a:bodyPr>
          <a:lstStyle/>
          <a:p>
            <a:r>
              <a:rPr lang="nb-NO"/>
              <a:t>2021</a:t>
            </a:r>
          </a:p>
        </p:txBody>
      </p:sp>
      <p:sp>
        <p:nvSpPr>
          <p:cNvPr id="10" name="TekstSylinder 9">
            <a:extLst>
              <a:ext uri="{FF2B5EF4-FFF2-40B4-BE49-F238E27FC236}">
                <a16:creationId xmlns:a16="http://schemas.microsoft.com/office/drawing/2014/main" id="{4D0619DC-C6C0-08FE-31BB-EE7EB0311CE6}"/>
              </a:ext>
            </a:extLst>
          </p:cNvPr>
          <p:cNvSpPr txBox="1"/>
          <p:nvPr/>
        </p:nvSpPr>
        <p:spPr>
          <a:xfrm>
            <a:off x="11100675" y="974178"/>
            <a:ext cx="740302" cy="369332"/>
          </a:xfrm>
          <a:prstGeom prst="rect">
            <a:avLst/>
          </a:prstGeom>
          <a:noFill/>
        </p:spPr>
        <p:txBody>
          <a:bodyPr wrap="square" rtlCol="0">
            <a:spAutoFit/>
          </a:bodyPr>
          <a:lstStyle/>
          <a:p>
            <a:r>
              <a:rPr lang="nb-NO"/>
              <a:t>2022</a:t>
            </a:r>
          </a:p>
        </p:txBody>
      </p:sp>
    </p:spTree>
    <p:extLst>
      <p:ext uri="{BB962C8B-B14F-4D97-AF65-F5344CB8AC3E}">
        <p14:creationId xmlns:p14="http://schemas.microsoft.com/office/powerpoint/2010/main" val="185091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36C6E5-A7FD-9D41-CCA1-49DF8201AF01}"/>
              </a:ext>
            </a:extLst>
          </p:cNvPr>
          <p:cNvSpPr>
            <a:spLocks noGrp="1"/>
          </p:cNvSpPr>
          <p:nvPr>
            <p:ph type="title"/>
          </p:nvPr>
        </p:nvSpPr>
        <p:spPr>
          <a:xfrm>
            <a:off x="784859" y="136525"/>
            <a:ext cx="11314991" cy="1325563"/>
          </a:xfrm>
        </p:spPr>
        <p:txBody>
          <a:bodyPr>
            <a:normAutofit/>
          </a:bodyPr>
          <a:lstStyle/>
          <a:p>
            <a:r>
              <a:rPr lang="nb-NO" sz="2400" b="1"/>
              <a:t>Mobilitet: Arbeidssted i 2022 for forskere/faglig personale som var i akademia i 2012</a:t>
            </a:r>
          </a:p>
        </p:txBody>
      </p:sp>
      <p:sp>
        <p:nvSpPr>
          <p:cNvPr id="3" name="Plassholder for dato 2">
            <a:extLst>
              <a:ext uri="{FF2B5EF4-FFF2-40B4-BE49-F238E27FC236}">
                <a16:creationId xmlns:a16="http://schemas.microsoft.com/office/drawing/2014/main" id="{BF273580-659E-3792-13F2-D14D6D4794B0}"/>
              </a:ext>
            </a:extLst>
          </p:cNvPr>
          <p:cNvSpPr>
            <a:spLocks noGrp="1"/>
          </p:cNvSpPr>
          <p:nvPr>
            <p:ph type="dt" sz="half" idx="10"/>
          </p:nvPr>
        </p:nvSpPr>
        <p:spPr>
          <a:xfrm>
            <a:off x="838200" y="6356350"/>
            <a:ext cx="2743200" cy="365125"/>
          </a:xfrm>
        </p:spPr>
        <p:txBody>
          <a:bodyPr/>
          <a:lstStyle/>
          <a:p>
            <a:r>
              <a:rPr lang="en-US"/>
              <a:t>11. </a:t>
            </a:r>
            <a:r>
              <a:rPr lang="en-US" err="1"/>
              <a:t>november</a:t>
            </a:r>
            <a:r>
              <a:rPr lang="en-US"/>
              <a:t> 2024</a:t>
            </a:r>
          </a:p>
        </p:txBody>
      </p:sp>
      <p:sp>
        <p:nvSpPr>
          <p:cNvPr id="5" name="TekstSylinder 4">
            <a:extLst>
              <a:ext uri="{FF2B5EF4-FFF2-40B4-BE49-F238E27FC236}">
                <a16:creationId xmlns:a16="http://schemas.microsoft.com/office/drawing/2014/main" id="{3F829759-7098-8BAB-3EB9-892DE2C75191}"/>
              </a:ext>
            </a:extLst>
          </p:cNvPr>
          <p:cNvSpPr txBox="1"/>
          <p:nvPr/>
        </p:nvSpPr>
        <p:spPr>
          <a:xfrm>
            <a:off x="527304" y="1651515"/>
            <a:ext cx="3163824" cy="4247317"/>
          </a:xfrm>
          <a:prstGeom prst="rect">
            <a:avLst/>
          </a:prstGeom>
          <a:noFill/>
        </p:spPr>
        <p:txBody>
          <a:bodyPr wrap="square" rtlCol="0">
            <a:spAutoFit/>
          </a:bodyPr>
          <a:lstStyle/>
          <a:p>
            <a:pPr marL="285750" indent="-285750">
              <a:buFont typeface="Arial" panose="020B0604020202020204" pitchFamily="34" charset="0"/>
              <a:buChar char="•"/>
            </a:pPr>
            <a:r>
              <a:rPr lang="nb-NO"/>
              <a:t>73 % av de med nylig oppnådd doktorgrad (i 2012) er fortsatt i akademia i 2022.</a:t>
            </a:r>
          </a:p>
          <a:p>
            <a:pPr marL="285750" indent="-285750">
              <a:buFont typeface="Arial" panose="020B0604020202020204" pitchFamily="34" charset="0"/>
              <a:buChar char="•"/>
            </a:pPr>
            <a:r>
              <a:rPr lang="nb-NO"/>
              <a:t>30 % av disse doktorgradsholderne har oppnådd professorstilling innen 2022.</a:t>
            </a:r>
          </a:p>
          <a:p>
            <a:pPr marL="285750" indent="-285750">
              <a:buFont typeface="Arial" panose="020B0604020202020204" pitchFamily="34" charset="0"/>
              <a:buChar char="•"/>
            </a:pPr>
            <a:r>
              <a:rPr lang="nb-NO"/>
              <a:t>Lavere mobilitet ut av akademia for doktorgradsholdere sammenlignet med stipendiater og den generelle populasjonen i analysen.</a:t>
            </a:r>
          </a:p>
        </p:txBody>
      </p:sp>
      <p:sp>
        <p:nvSpPr>
          <p:cNvPr id="4" name="TekstSylinder 3">
            <a:extLst>
              <a:ext uri="{FF2B5EF4-FFF2-40B4-BE49-F238E27FC236}">
                <a16:creationId xmlns:a16="http://schemas.microsoft.com/office/drawing/2014/main" id="{7E3C29E0-B5CB-5AA1-E71D-31039C593180}"/>
              </a:ext>
            </a:extLst>
          </p:cNvPr>
          <p:cNvSpPr txBox="1"/>
          <p:nvPr/>
        </p:nvSpPr>
        <p:spPr>
          <a:xfrm>
            <a:off x="9627470" y="6318245"/>
            <a:ext cx="2564530" cy="307777"/>
          </a:xfrm>
          <a:prstGeom prst="rect">
            <a:avLst/>
          </a:prstGeom>
          <a:noFill/>
        </p:spPr>
        <p:txBody>
          <a:bodyPr wrap="square" rtlCol="0">
            <a:spAutoFit/>
          </a:bodyPr>
          <a:lstStyle/>
          <a:p>
            <a:r>
              <a:rPr lang="nb-NO" sz="1400"/>
              <a:t>Kilde: SSB, Forskerpersonale</a:t>
            </a:r>
          </a:p>
        </p:txBody>
      </p:sp>
      <p:graphicFrame>
        <p:nvGraphicFramePr>
          <p:cNvPr id="6" name="Chart 1">
            <a:extLst>
              <a:ext uri="{FF2B5EF4-FFF2-40B4-BE49-F238E27FC236}">
                <a16:creationId xmlns:a16="http://schemas.microsoft.com/office/drawing/2014/main" id="{8B37EB4B-4A1E-44AA-AA3E-0A5BFFEA0F3D}"/>
              </a:ext>
            </a:extLst>
          </p:cNvPr>
          <p:cNvGraphicFramePr>
            <a:graphicFrameLocks/>
          </p:cNvGraphicFramePr>
          <p:nvPr/>
        </p:nvGraphicFramePr>
        <p:xfrm>
          <a:off x="4128811" y="1387336"/>
          <a:ext cx="7560000" cy="46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1487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6F091E-DFDB-2E78-2202-54E4A4FC6A7D}"/>
              </a:ext>
            </a:extLst>
          </p:cNvPr>
          <p:cNvSpPr>
            <a:spLocks noGrp="1"/>
          </p:cNvSpPr>
          <p:nvPr>
            <p:ph type="title"/>
          </p:nvPr>
        </p:nvSpPr>
        <p:spPr>
          <a:xfrm>
            <a:off x="1125279" y="1938632"/>
            <a:ext cx="10515600" cy="1325563"/>
          </a:xfrm>
        </p:spPr>
        <p:txBody>
          <a:bodyPr/>
          <a:lstStyle/>
          <a:p>
            <a:pPr algn="ctr"/>
            <a:r>
              <a:rPr lang="nb-NO"/>
              <a:t>Takk for oppmerksomheten!</a:t>
            </a:r>
            <a:endParaRPr lang="en-GB"/>
          </a:p>
        </p:txBody>
      </p:sp>
      <p:sp>
        <p:nvSpPr>
          <p:cNvPr id="3" name="Plassholder for innhold 2">
            <a:extLst>
              <a:ext uri="{FF2B5EF4-FFF2-40B4-BE49-F238E27FC236}">
                <a16:creationId xmlns:a16="http://schemas.microsoft.com/office/drawing/2014/main" id="{EB2D338A-48B7-29B7-5A5F-7118B0D534BA}"/>
              </a:ext>
            </a:extLst>
          </p:cNvPr>
          <p:cNvSpPr>
            <a:spLocks noGrp="1"/>
          </p:cNvSpPr>
          <p:nvPr>
            <p:ph idx="1"/>
          </p:nvPr>
        </p:nvSpPr>
        <p:spPr>
          <a:xfrm>
            <a:off x="838200" y="3593805"/>
            <a:ext cx="10515600" cy="2583158"/>
          </a:xfrm>
        </p:spPr>
        <p:txBody>
          <a:bodyPr>
            <a:noAutofit/>
          </a:bodyPr>
          <a:lstStyle/>
          <a:p>
            <a:pPr marL="0" indent="0" algn="ctr">
              <a:buNone/>
            </a:pPr>
            <a:r>
              <a:rPr lang="nb-NO" sz="4400"/>
              <a:t>Spørsmål?</a:t>
            </a:r>
            <a:endParaRPr lang="en-GB" sz="4400"/>
          </a:p>
        </p:txBody>
      </p:sp>
      <p:sp>
        <p:nvSpPr>
          <p:cNvPr id="5" name="Plassholder for dato 2">
            <a:extLst>
              <a:ext uri="{FF2B5EF4-FFF2-40B4-BE49-F238E27FC236}">
                <a16:creationId xmlns:a16="http://schemas.microsoft.com/office/drawing/2014/main" id="{A9C92E95-59B4-5CF9-3FD3-3ED6240208FA}"/>
              </a:ext>
            </a:extLst>
          </p:cNvPr>
          <p:cNvSpPr>
            <a:spLocks noGrp="1"/>
          </p:cNvSpPr>
          <p:nvPr>
            <p:ph type="dt" sz="half" idx="10"/>
          </p:nvPr>
        </p:nvSpPr>
        <p:spPr>
          <a:xfrm>
            <a:off x="838200" y="6356350"/>
            <a:ext cx="2743200" cy="365125"/>
          </a:xfrm>
        </p:spPr>
        <p:txBody>
          <a:bodyPr/>
          <a:lstStyle/>
          <a:p>
            <a:r>
              <a:rPr lang="en-US"/>
              <a:t>11. </a:t>
            </a:r>
            <a:r>
              <a:rPr lang="en-US" err="1"/>
              <a:t>november</a:t>
            </a:r>
            <a:r>
              <a:rPr lang="en-US"/>
              <a:t> 2024</a:t>
            </a:r>
          </a:p>
        </p:txBody>
      </p:sp>
    </p:spTree>
    <p:extLst>
      <p:ext uri="{BB962C8B-B14F-4D97-AF65-F5344CB8AC3E}">
        <p14:creationId xmlns:p14="http://schemas.microsoft.com/office/powerpoint/2010/main" val="516969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2252F5-71BB-DF69-19AB-71EE273CA5E3}"/>
              </a:ext>
            </a:extLst>
          </p:cNvPr>
          <p:cNvSpPr>
            <a:spLocks noGrp="1"/>
          </p:cNvSpPr>
          <p:nvPr>
            <p:ph type="ctrTitle"/>
          </p:nvPr>
        </p:nvSpPr>
        <p:spPr>
          <a:xfrm>
            <a:off x="957943" y="2624592"/>
            <a:ext cx="9797142" cy="2387600"/>
          </a:xfrm>
        </p:spPr>
        <p:txBody>
          <a:bodyPr>
            <a:normAutofit fontScale="90000"/>
          </a:bodyPr>
          <a:lstStyle/>
          <a:p>
            <a:pPr algn="l">
              <a:spcAft>
                <a:spcPts val="300"/>
              </a:spcAft>
            </a:pPr>
            <a:r>
              <a:rPr lang="nn-NO" sz="6700" b="1" i="0" dirty="0">
                <a:solidFill>
                  <a:srgbClr val="1F1F1F"/>
                </a:solidFill>
                <a:effectLst/>
                <a:latin typeface="Neue Montreal"/>
              </a:rPr>
              <a:t>Panorama eller paranoia?</a:t>
            </a:r>
            <a:br>
              <a:rPr lang="nn-NO" sz="6700" b="1" i="0" dirty="0">
                <a:solidFill>
                  <a:srgbClr val="1F1F1F"/>
                </a:solidFill>
                <a:effectLst/>
                <a:latin typeface="Neue Montreal"/>
              </a:rPr>
            </a:br>
            <a:br>
              <a:rPr lang="nn-NO" sz="6700" b="1" i="0" dirty="0">
                <a:solidFill>
                  <a:srgbClr val="1F1F1F"/>
                </a:solidFill>
                <a:effectLst/>
                <a:latin typeface="Neue Montreal"/>
              </a:rPr>
            </a:br>
            <a:r>
              <a:rPr lang="nn-NO" sz="5300" b="0" i="0" dirty="0">
                <a:solidFill>
                  <a:srgbClr val="1F1F1F"/>
                </a:solidFill>
                <a:effectLst/>
                <a:latin typeface="Neue Montreal"/>
              </a:rPr>
              <a:t>Norges internasjonale </a:t>
            </a:r>
            <a:r>
              <a:rPr lang="nn-NO" sz="5300" b="0" i="0" dirty="0" err="1">
                <a:solidFill>
                  <a:srgbClr val="1F1F1F"/>
                </a:solidFill>
                <a:effectLst/>
                <a:latin typeface="Neue Montreal"/>
              </a:rPr>
              <a:t>forsknings</a:t>
            </a:r>
            <a:r>
              <a:rPr lang="nn-NO" sz="5300" b="0" i="0" dirty="0">
                <a:solidFill>
                  <a:srgbClr val="1F1F1F"/>
                </a:solidFill>
                <a:effectLst/>
                <a:latin typeface="Neue Montreal"/>
              </a:rPr>
              <a:t>- og innovasjonssamarbeid</a:t>
            </a:r>
            <a:br>
              <a:rPr lang="nn-NO" b="0" i="0" dirty="0">
                <a:solidFill>
                  <a:srgbClr val="1F1F1F"/>
                </a:solidFill>
                <a:effectLst/>
                <a:latin typeface="Neue Montreal"/>
              </a:rPr>
            </a:br>
            <a:endParaRPr lang="nb-NO" dirty="0"/>
          </a:p>
        </p:txBody>
      </p:sp>
      <p:sp>
        <p:nvSpPr>
          <p:cNvPr id="3" name="Undertittel 2">
            <a:extLst>
              <a:ext uri="{FF2B5EF4-FFF2-40B4-BE49-F238E27FC236}">
                <a16:creationId xmlns:a16="http://schemas.microsoft.com/office/drawing/2014/main" id="{02898273-D514-9CD5-5D59-99FCEC33CDA0}"/>
              </a:ext>
            </a:extLst>
          </p:cNvPr>
          <p:cNvSpPr>
            <a:spLocks noGrp="1"/>
          </p:cNvSpPr>
          <p:nvPr>
            <p:ph type="subTitle" idx="1"/>
          </p:nvPr>
        </p:nvSpPr>
        <p:spPr>
          <a:xfrm>
            <a:off x="957943" y="4679723"/>
            <a:ext cx="9144000" cy="1655762"/>
          </a:xfrm>
        </p:spPr>
        <p:txBody>
          <a:bodyPr/>
          <a:lstStyle/>
          <a:p>
            <a:pPr algn="l"/>
            <a:endParaRPr lang="nb-NO" dirty="0"/>
          </a:p>
          <a:p>
            <a:pPr algn="l"/>
            <a:endParaRPr lang="nb-NO" dirty="0"/>
          </a:p>
          <a:p>
            <a:pPr algn="l"/>
            <a:endParaRPr lang="nb-NO" dirty="0"/>
          </a:p>
          <a:p>
            <a:pPr algn="l"/>
            <a:endParaRPr lang="nb-NO" dirty="0"/>
          </a:p>
        </p:txBody>
      </p:sp>
      <p:sp>
        <p:nvSpPr>
          <p:cNvPr id="4" name="Tittel 1">
            <a:extLst>
              <a:ext uri="{FF2B5EF4-FFF2-40B4-BE49-F238E27FC236}">
                <a16:creationId xmlns:a16="http://schemas.microsoft.com/office/drawing/2014/main" id="{207B0C25-A55A-B05E-F020-AD4BFDF93927}"/>
              </a:ext>
            </a:extLst>
          </p:cNvPr>
          <p:cNvSpPr txBox="1">
            <a:spLocks/>
          </p:cNvSpPr>
          <p:nvPr/>
        </p:nvSpPr>
        <p:spPr>
          <a:xfrm>
            <a:off x="957943" y="4313804"/>
            <a:ext cx="9797142" cy="238760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300"/>
              </a:spcAft>
            </a:pPr>
            <a:endParaRPr lang="nn-NO" sz="5300" dirty="0">
              <a:solidFill>
                <a:srgbClr val="1F1F1F"/>
              </a:solidFill>
              <a:latin typeface="Neue Montreal"/>
            </a:endParaRPr>
          </a:p>
          <a:p>
            <a:pPr algn="l">
              <a:spcAft>
                <a:spcPts val="300"/>
              </a:spcAft>
            </a:pPr>
            <a:endParaRPr lang="nn-NO" sz="5300" dirty="0">
              <a:solidFill>
                <a:srgbClr val="1F1F1F"/>
              </a:solidFill>
              <a:latin typeface="Neue Montreal"/>
            </a:endParaRPr>
          </a:p>
          <a:p>
            <a:pPr algn="l">
              <a:spcAft>
                <a:spcPts val="300"/>
              </a:spcAft>
            </a:pPr>
            <a:r>
              <a:rPr lang="nn-NO" sz="5300" dirty="0">
                <a:solidFill>
                  <a:srgbClr val="1F1F1F"/>
                </a:solidFill>
                <a:latin typeface="Neue Montreal"/>
              </a:rPr>
              <a:t>Espen Solberg</a:t>
            </a:r>
          </a:p>
          <a:p>
            <a:pPr algn="l">
              <a:spcAft>
                <a:spcPts val="300"/>
              </a:spcAft>
            </a:pPr>
            <a:r>
              <a:rPr lang="nn-NO" sz="4700" dirty="0" err="1">
                <a:solidFill>
                  <a:srgbClr val="1F1F1F"/>
                </a:solidFill>
                <a:latin typeface="Neue Montreal"/>
              </a:rPr>
              <a:t>Forskningsleder</a:t>
            </a:r>
            <a:r>
              <a:rPr lang="nn-NO" sz="4700" dirty="0">
                <a:solidFill>
                  <a:srgbClr val="1F1F1F"/>
                </a:solidFill>
                <a:latin typeface="Neue Montreal"/>
              </a:rPr>
              <a:t>, NIFU</a:t>
            </a:r>
            <a:br>
              <a:rPr lang="nn-NO" dirty="0">
                <a:solidFill>
                  <a:srgbClr val="1F1F1F"/>
                </a:solidFill>
                <a:latin typeface="Neue Montreal"/>
              </a:rPr>
            </a:br>
            <a:endParaRPr lang="nb-NO" dirty="0"/>
          </a:p>
        </p:txBody>
      </p:sp>
      <p:pic>
        <p:nvPicPr>
          <p:cNvPr id="5" name="Bilde 4">
            <a:extLst>
              <a:ext uri="{FF2B5EF4-FFF2-40B4-BE49-F238E27FC236}">
                <a16:creationId xmlns:a16="http://schemas.microsoft.com/office/drawing/2014/main" id="{BB180256-5EC9-877B-F09C-ED8267595179}"/>
              </a:ext>
            </a:extLst>
          </p:cNvPr>
          <p:cNvPicPr>
            <a:picLocks noChangeAspect="1"/>
          </p:cNvPicPr>
          <p:nvPr/>
        </p:nvPicPr>
        <p:blipFill>
          <a:blip r:embed="rId2"/>
          <a:stretch>
            <a:fillRect/>
          </a:stretch>
        </p:blipFill>
        <p:spPr>
          <a:xfrm>
            <a:off x="9674297" y="4996457"/>
            <a:ext cx="1255885" cy="1219306"/>
          </a:xfrm>
          <a:prstGeom prst="rect">
            <a:avLst/>
          </a:prstGeom>
        </p:spPr>
      </p:pic>
    </p:spTree>
    <p:extLst>
      <p:ext uri="{BB962C8B-B14F-4D97-AF65-F5344CB8AC3E}">
        <p14:creationId xmlns:p14="http://schemas.microsoft.com/office/powerpoint/2010/main" val="3313656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73AA2-0A77-D780-0EFC-964E25F1433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10D3D44-2607-B8CE-1305-B16C94C31041}"/>
              </a:ext>
            </a:extLst>
          </p:cNvPr>
          <p:cNvSpPr>
            <a:spLocks noGrp="1"/>
          </p:cNvSpPr>
          <p:nvPr>
            <p:ph type="ctrTitle"/>
          </p:nvPr>
        </p:nvSpPr>
        <p:spPr>
          <a:xfrm>
            <a:off x="1049234" y="36678"/>
            <a:ext cx="10647844" cy="1643743"/>
          </a:xfrm>
        </p:spPr>
        <p:txBody>
          <a:bodyPr>
            <a:noAutofit/>
          </a:bodyPr>
          <a:lstStyle/>
          <a:p>
            <a:pPr algn="l">
              <a:spcAft>
                <a:spcPts val="300"/>
              </a:spcAft>
            </a:pPr>
            <a:r>
              <a:rPr lang="nn-NO" sz="4400" b="1" dirty="0">
                <a:solidFill>
                  <a:srgbClr val="1F1F1F"/>
                </a:solidFill>
                <a:latin typeface="Neue Montreal"/>
              </a:rPr>
              <a:t>Sentrale </a:t>
            </a:r>
            <a:r>
              <a:rPr lang="nn-NO" sz="4400" b="1" dirty="0" err="1">
                <a:solidFill>
                  <a:srgbClr val="1F1F1F"/>
                </a:solidFill>
                <a:latin typeface="Neue Montreal"/>
              </a:rPr>
              <a:t>faktorer</a:t>
            </a:r>
            <a:r>
              <a:rPr lang="nn-NO" sz="4400" b="1" dirty="0">
                <a:solidFill>
                  <a:srgbClr val="1F1F1F"/>
                </a:solidFill>
                <a:latin typeface="Neue Montreal"/>
              </a:rPr>
              <a:t> i internasjonal                   FoU og innovasjonspolitikk</a:t>
            </a:r>
            <a:endParaRPr lang="nb-NO" sz="4000" dirty="0"/>
          </a:p>
        </p:txBody>
      </p:sp>
      <p:sp>
        <p:nvSpPr>
          <p:cNvPr id="3" name="Undertittel 2">
            <a:extLst>
              <a:ext uri="{FF2B5EF4-FFF2-40B4-BE49-F238E27FC236}">
                <a16:creationId xmlns:a16="http://schemas.microsoft.com/office/drawing/2014/main" id="{AF171087-5F8F-EB09-2D99-5C951A4998E9}"/>
              </a:ext>
            </a:extLst>
          </p:cNvPr>
          <p:cNvSpPr>
            <a:spLocks noGrp="1"/>
          </p:cNvSpPr>
          <p:nvPr>
            <p:ph type="subTitle" idx="1"/>
          </p:nvPr>
        </p:nvSpPr>
        <p:spPr>
          <a:xfrm>
            <a:off x="957943" y="4679723"/>
            <a:ext cx="9144000" cy="1655762"/>
          </a:xfrm>
        </p:spPr>
        <p:txBody>
          <a:bodyPr/>
          <a:lstStyle/>
          <a:p>
            <a:pPr algn="l"/>
            <a:endParaRPr lang="nb-NO" dirty="0"/>
          </a:p>
          <a:p>
            <a:pPr algn="l"/>
            <a:endParaRPr lang="nb-NO" dirty="0"/>
          </a:p>
          <a:p>
            <a:pPr algn="l"/>
            <a:endParaRPr lang="nb-NO" dirty="0"/>
          </a:p>
          <a:p>
            <a:pPr algn="l"/>
            <a:endParaRPr lang="nb-NO" dirty="0"/>
          </a:p>
        </p:txBody>
      </p:sp>
      <p:sp>
        <p:nvSpPr>
          <p:cNvPr id="4" name="Tittel 1">
            <a:extLst>
              <a:ext uri="{FF2B5EF4-FFF2-40B4-BE49-F238E27FC236}">
                <a16:creationId xmlns:a16="http://schemas.microsoft.com/office/drawing/2014/main" id="{978A466D-27CB-95FB-C0B7-7B3ACA9CD13D}"/>
              </a:ext>
            </a:extLst>
          </p:cNvPr>
          <p:cNvSpPr txBox="1">
            <a:spLocks/>
          </p:cNvSpPr>
          <p:nvPr/>
        </p:nvSpPr>
        <p:spPr>
          <a:xfrm>
            <a:off x="957943" y="4313804"/>
            <a:ext cx="9797142"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300"/>
              </a:spcAft>
            </a:pPr>
            <a:endParaRPr lang="nn-NO" sz="5300" dirty="0">
              <a:solidFill>
                <a:srgbClr val="1F1F1F"/>
              </a:solidFill>
              <a:latin typeface="Neue Montreal"/>
            </a:endParaRPr>
          </a:p>
          <a:p>
            <a:pPr algn="l">
              <a:spcAft>
                <a:spcPts val="300"/>
              </a:spcAft>
            </a:pPr>
            <a:endParaRPr lang="nn-NO" sz="5300" dirty="0">
              <a:solidFill>
                <a:srgbClr val="1F1F1F"/>
              </a:solidFill>
              <a:latin typeface="Neue Montreal"/>
            </a:endParaRPr>
          </a:p>
          <a:p>
            <a:pPr algn="l">
              <a:spcAft>
                <a:spcPts val="300"/>
              </a:spcAft>
            </a:pPr>
            <a:br>
              <a:rPr lang="nn-NO" dirty="0">
                <a:solidFill>
                  <a:srgbClr val="1F1F1F"/>
                </a:solidFill>
                <a:latin typeface="Neue Montreal"/>
              </a:rPr>
            </a:br>
            <a:endParaRPr lang="nb-NO" dirty="0"/>
          </a:p>
        </p:txBody>
      </p:sp>
      <p:graphicFrame>
        <p:nvGraphicFramePr>
          <p:cNvPr id="8" name="Tittel 1">
            <a:extLst>
              <a:ext uri="{FF2B5EF4-FFF2-40B4-BE49-F238E27FC236}">
                <a16:creationId xmlns:a16="http://schemas.microsoft.com/office/drawing/2014/main" id="{D20A18AC-63E8-9A73-A4F7-B6873738F906}"/>
              </a:ext>
            </a:extLst>
          </p:cNvPr>
          <p:cNvGraphicFramePr/>
          <p:nvPr/>
        </p:nvGraphicFramePr>
        <p:xfrm>
          <a:off x="985859" y="2010301"/>
          <a:ext cx="9797142" cy="3811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351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D6300-20C1-8B33-3DF8-147BDF15827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D96A1E9-E8B0-DC57-5833-4E9E3DF36125}"/>
              </a:ext>
            </a:extLst>
          </p:cNvPr>
          <p:cNvSpPr>
            <a:spLocks noGrp="1"/>
          </p:cNvSpPr>
          <p:nvPr>
            <p:ph type="ctrTitle"/>
          </p:nvPr>
        </p:nvSpPr>
        <p:spPr>
          <a:xfrm>
            <a:off x="1066585" y="246442"/>
            <a:ext cx="9797142" cy="1121228"/>
          </a:xfrm>
        </p:spPr>
        <p:txBody>
          <a:bodyPr>
            <a:normAutofit/>
          </a:bodyPr>
          <a:lstStyle/>
          <a:p>
            <a:pPr algn="l">
              <a:spcAft>
                <a:spcPts val="300"/>
              </a:spcAft>
            </a:pPr>
            <a:r>
              <a:rPr lang="nn-NO" sz="4400" b="1" i="0" dirty="0">
                <a:solidFill>
                  <a:srgbClr val="1F1F1F"/>
                </a:solidFill>
                <a:effectLst/>
                <a:latin typeface="Neue Montreal"/>
              </a:rPr>
              <a:t>Fra </a:t>
            </a:r>
            <a:r>
              <a:rPr lang="nn-NO" sz="4400" b="1" i="0" dirty="0" err="1">
                <a:solidFill>
                  <a:srgbClr val="1F1F1F"/>
                </a:solidFill>
                <a:effectLst/>
                <a:latin typeface="Neue Montreal"/>
              </a:rPr>
              <a:t>åpenhet</a:t>
            </a:r>
            <a:r>
              <a:rPr lang="nn-NO" sz="4400" b="1" i="0" dirty="0">
                <a:solidFill>
                  <a:srgbClr val="1F1F1F"/>
                </a:solidFill>
                <a:effectLst/>
                <a:latin typeface="Neue Montreal"/>
              </a:rPr>
              <a:t> til </a:t>
            </a:r>
            <a:r>
              <a:rPr lang="nn-NO" sz="4400" b="1" i="0" dirty="0" err="1">
                <a:solidFill>
                  <a:srgbClr val="1F1F1F"/>
                </a:solidFill>
                <a:effectLst/>
                <a:latin typeface="Neue Montreal"/>
              </a:rPr>
              <a:t>sikkerhet</a:t>
            </a:r>
            <a:endParaRPr lang="nb-NO" sz="3600" dirty="0"/>
          </a:p>
        </p:txBody>
      </p:sp>
      <p:sp>
        <p:nvSpPr>
          <p:cNvPr id="3" name="Undertittel 2">
            <a:extLst>
              <a:ext uri="{FF2B5EF4-FFF2-40B4-BE49-F238E27FC236}">
                <a16:creationId xmlns:a16="http://schemas.microsoft.com/office/drawing/2014/main" id="{E7C07C31-CD8A-4538-A78F-0B41E04D7971}"/>
              </a:ext>
            </a:extLst>
          </p:cNvPr>
          <p:cNvSpPr>
            <a:spLocks noGrp="1"/>
          </p:cNvSpPr>
          <p:nvPr>
            <p:ph type="subTitle" idx="1"/>
          </p:nvPr>
        </p:nvSpPr>
        <p:spPr>
          <a:xfrm>
            <a:off x="957943" y="4679723"/>
            <a:ext cx="9144000" cy="1655762"/>
          </a:xfrm>
        </p:spPr>
        <p:txBody>
          <a:bodyPr/>
          <a:lstStyle/>
          <a:p>
            <a:pPr algn="l"/>
            <a:endParaRPr lang="nb-NO" dirty="0"/>
          </a:p>
          <a:p>
            <a:pPr algn="l"/>
            <a:endParaRPr lang="nb-NO" dirty="0"/>
          </a:p>
          <a:p>
            <a:pPr algn="l"/>
            <a:endParaRPr lang="nb-NO" dirty="0"/>
          </a:p>
          <a:p>
            <a:pPr algn="l"/>
            <a:endParaRPr lang="nb-NO" dirty="0"/>
          </a:p>
        </p:txBody>
      </p:sp>
      <p:sp>
        <p:nvSpPr>
          <p:cNvPr id="4" name="Tittel 1">
            <a:extLst>
              <a:ext uri="{FF2B5EF4-FFF2-40B4-BE49-F238E27FC236}">
                <a16:creationId xmlns:a16="http://schemas.microsoft.com/office/drawing/2014/main" id="{FBA7239C-2BF4-B9E2-EFF5-E2BA96273B53}"/>
              </a:ext>
            </a:extLst>
          </p:cNvPr>
          <p:cNvSpPr txBox="1">
            <a:spLocks/>
          </p:cNvSpPr>
          <p:nvPr/>
        </p:nvSpPr>
        <p:spPr>
          <a:xfrm>
            <a:off x="957943" y="4313804"/>
            <a:ext cx="9797142"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300"/>
              </a:spcAft>
            </a:pPr>
            <a:endParaRPr lang="nn-NO" sz="5300" dirty="0">
              <a:solidFill>
                <a:srgbClr val="1F1F1F"/>
              </a:solidFill>
              <a:latin typeface="Neue Montreal"/>
            </a:endParaRPr>
          </a:p>
          <a:p>
            <a:pPr algn="l">
              <a:spcAft>
                <a:spcPts val="300"/>
              </a:spcAft>
            </a:pPr>
            <a:endParaRPr lang="nn-NO" sz="5300" dirty="0">
              <a:solidFill>
                <a:srgbClr val="1F1F1F"/>
              </a:solidFill>
              <a:latin typeface="Neue Montreal"/>
            </a:endParaRPr>
          </a:p>
          <a:p>
            <a:pPr algn="l">
              <a:spcAft>
                <a:spcPts val="300"/>
              </a:spcAft>
            </a:pPr>
            <a:br>
              <a:rPr lang="nn-NO" dirty="0">
                <a:solidFill>
                  <a:srgbClr val="1F1F1F"/>
                </a:solidFill>
                <a:latin typeface="Neue Montreal"/>
              </a:rPr>
            </a:br>
            <a:endParaRPr lang="nb-NO" dirty="0"/>
          </a:p>
        </p:txBody>
      </p:sp>
      <p:pic>
        <p:nvPicPr>
          <p:cNvPr id="6" name="Bilde 5">
            <a:extLst>
              <a:ext uri="{FF2B5EF4-FFF2-40B4-BE49-F238E27FC236}">
                <a16:creationId xmlns:a16="http://schemas.microsoft.com/office/drawing/2014/main" id="{8695253A-2582-1E30-A33C-CE078398BAEA}"/>
              </a:ext>
            </a:extLst>
          </p:cNvPr>
          <p:cNvPicPr>
            <a:picLocks noChangeAspect="1"/>
          </p:cNvPicPr>
          <p:nvPr/>
        </p:nvPicPr>
        <p:blipFill>
          <a:blip r:embed="rId2"/>
          <a:srcRect l="38839" t="20795" r="40179" b="26825"/>
          <a:stretch/>
        </p:blipFill>
        <p:spPr>
          <a:xfrm>
            <a:off x="1197429" y="1770048"/>
            <a:ext cx="3331027" cy="4540036"/>
          </a:xfrm>
          <a:prstGeom prst="rect">
            <a:avLst/>
          </a:prstGeom>
        </p:spPr>
      </p:pic>
      <p:pic>
        <p:nvPicPr>
          <p:cNvPr id="9" name="Bilde 8">
            <a:extLst>
              <a:ext uri="{FF2B5EF4-FFF2-40B4-BE49-F238E27FC236}">
                <a16:creationId xmlns:a16="http://schemas.microsoft.com/office/drawing/2014/main" id="{C5B40670-B704-6A43-2561-18D60657541D}"/>
              </a:ext>
            </a:extLst>
          </p:cNvPr>
          <p:cNvPicPr>
            <a:picLocks noChangeAspect="1"/>
          </p:cNvPicPr>
          <p:nvPr/>
        </p:nvPicPr>
        <p:blipFill>
          <a:blip r:embed="rId3"/>
          <a:srcRect l="34464" t="20952" r="36340" b="16666"/>
          <a:stretch/>
        </p:blipFill>
        <p:spPr>
          <a:xfrm>
            <a:off x="6629399" y="1770048"/>
            <a:ext cx="3472544" cy="4540036"/>
          </a:xfrm>
          <a:prstGeom prst="rect">
            <a:avLst/>
          </a:prstGeom>
        </p:spPr>
      </p:pic>
      <p:sp>
        <p:nvSpPr>
          <p:cNvPr id="5" name="Pil: høyre 4">
            <a:extLst>
              <a:ext uri="{FF2B5EF4-FFF2-40B4-BE49-F238E27FC236}">
                <a16:creationId xmlns:a16="http://schemas.microsoft.com/office/drawing/2014/main" id="{D213722E-CDAF-955C-4149-7FE8AC9677D8}"/>
              </a:ext>
            </a:extLst>
          </p:cNvPr>
          <p:cNvSpPr/>
          <p:nvPr/>
        </p:nvSpPr>
        <p:spPr>
          <a:xfrm>
            <a:off x="4969330" y="3331675"/>
            <a:ext cx="1186544" cy="579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509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DC81D8-0E2D-4271-3502-840FB1DD746B}"/>
              </a:ext>
            </a:extLst>
          </p:cNvPr>
          <p:cNvSpPr>
            <a:spLocks noGrp="1"/>
          </p:cNvSpPr>
          <p:nvPr>
            <p:ph type="title"/>
          </p:nvPr>
        </p:nvSpPr>
        <p:spPr/>
        <p:txBody>
          <a:bodyPr/>
          <a:lstStyle/>
          <a:p>
            <a:r>
              <a:rPr lang="nb-NO"/>
              <a:t>Norge i verden</a:t>
            </a:r>
            <a:endParaRPr lang="en-GB"/>
          </a:p>
        </p:txBody>
      </p:sp>
      <p:sp>
        <p:nvSpPr>
          <p:cNvPr id="3" name="Plassholder for tekst 2">
            <a:extLst>
              <a:ext uri="{FF2B5EF4-FFF2-40B4-BE49-F238E27FC236}">
                <a16:creationId xmlns:a16="http://schemas.microsoft.com/office/drawing/2014/main" id="{C369061E-67CE-2C7D-78F9-456474A7ADFF}"/>
              </a:ext>
            </a:extLst>
          </p:cNvPr>
          <p:cNvSpPr>
            <a:spLocks noGrp="1"/>
          </p:cNvSpPr>
          <p:nvPr>
            <p:ph type="body" idx="1"/>
          </p:nvPr>
        </p:nvSpPr>
        <p:spPr/>
        <p:txBody>
          <a:bodyPr/>
          <a:lstStyle/>
          <a:p>
            <a:r>
              <a:rPr lang="nb-NO"/>
              <a:t>Kaja Wendt</a:t>
            </a:r>
            <a:endParaRPr lang="en-GB"/>
          </a:p>
        </p:txBody>
      </p:sp>
      <p:sp>
        <p:nvSpPr>
          <p:cNvPr id="5" name="Plassholder for dato 2">
            <a:extLst>
              <a:ext uri="{FF2B5EF4-FFF2-40B4-BE49-F238E27FC236}">
                <a16:creationId xmlns:a16="http://schemas.microsoft.com/office/drawing/2014/main" id="{FABFD40C-EBBB-4447-D3E3-E8FCC8FD3AED}"/>
              </a:ext>
            </a:extLst>
          </p:cNvPr>
          <p:cNvSpPr>
            <a:spLocks noGrp="1"/>
          </p:cNvSpPr>
          <p:nvPr>
            <p:ph type="dt" sz="half" idx="10"/>
          </p:nvPr>
        </p:nvSpPr>
        <p:spPr>
          <a:xfrm>
            <a:off x="838200" y="6356350"/>
            <a:ext cx="2743200" cy="365125"/>
          </a:xfrm>
        </p:spPr>
        <p:txBody>
          <a:bodyPr/>
          <a:lstStyle/>
          <a:p>
            <a:r>
              <a:rPr lang="en-US"/>
              <a:t>11. </a:t>
            </a:r>
            <a:r>
              <a:rPr lang="en-US" err="1"/>
              <a:t>november</a:t>
            </a:r>
            <a:r>
              <a:rPr lang="en-US"/>
              <a:t> 2024</a:t>
            </a:r>
          </a:p>
        </p:txBody>
      </p:sp>
    </p:spTree>
    <p:extLst>
      <p:ext uri="{BB962C8B-B14F-4D97-AF65-F5344CB8AC3E}">
        <p14:creationId xmlns:p14="http://schemas.microsoft.com/office/powerpoint/2010/main" val="455289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D7718-89D5-6CD2-78DA-40F7871FCD9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551FEEF-4458-EF51-98C8-EFDC249A580C}"/>
              </a:ext>
            </a:extLst>
          </p:cNvPr>
          <p:cNvSpPr>
            <a:spLocks noGrp="1"/>
          </p:cNvSpPr>
          <p:nvPr>
            <p:ph type="ctrTitle"/>
          </p:nvPr>
        </p:nvSpPr>
        <p:spPr>
          <a:xfrm>
            <a:off x="1162781" y="215971"/>
            <a:ext cx="9797142" cy="1643743"/>
          </a:xfrm>
        </p:spPr>
        <p:txBody>
          <a:bodyPr>
            <a:noAutofit/>
          </a:bodyPr>
          <a:lstStyle/>
          <a:p>
            <a:pPr algn="l">
              <a:spcAft>
                <a:spcPts val="300"/>
              </a:spcAft>
            </a:pPr>
            <a:r>
              <a:rPr lang="nn-NO" sz="4400" b="1" i="0" dirty="0">
                <a:solidFill>
                  <a:srgbClr val="1F1F1F"/>
                </a:solidFill>
                <a:effectLst/>
                <a:latin typeface="Neue Montreal"/>
              </a:rPr>
              <a:t>Fra </a:t>
            </a:r>
            <a:r>
              <a:rPr lang="nn-NO" sz="4400" b="1" i="0" dirty="0" err="1">
                <a:solidFill>
                  <a:srgbClr val="1F1F1F"/>
                </a:solidFill>
                <a:effectLst/>
                <a:latin typeface="Neue Montreal"/>
              </a:rPr>
              <a:t>åpenhet</a:t>
            </a:r>
            <a:r>
              <a:rPr lang="nn-NO" sz="4400" b="1" i="0" dirty="0">
                <a:solidFill>
                  <a:srgbClr val="1F1F1F"/>
                </a:solidFill>
                <a:effectLst/>
                <a:latin typeface="Neue Montreal"/>
              </a:rPr>
              <a:t> til </a:t>
            </a:r>
            <a:r>
              <a:rPr lang="nn-NO" sz="4400" b="1" i="0" dirty="0" err="1">
                <a:solidFill>
                  <a:srgbClr val="1F1F1F"/>
                </a:solidFill>
                <a:effectLst/>
                <a:latin typeface="Neue Montreal"/>
              </a:rPr>
              <a:t>sikkerhet</a:t>
            </a:r>
            <a:br>
              <a:rPr lang="nn-NO" sz="4400" b="1" i="0" dirty="0">
                <a:solidFill>
                  <a:srgbClr val="1F1F1F"/>
                </a:solidFill>
                <a:effectLst/>
                <a:latin typeface="Neue Montreal"/>
              </a:rPr>
            </a:br>
            <a:endParaRPr lang="nb-NO" sz="4000" dirty="0"/>
          </a:p>
        </p:txBody>
      </p:sp>
      <p:sp>
        <p:nvSpPr>
          <p:cNvPr id="3" name="Undertittel 2">
            <a:extLst>
              <a:ext uri="{FF2B5EF4-FFF2-40B4-BE49-F238E27FC236}">
                <a16:creationId xmlns:a16="http://schemas.microsoft.com/office/drawing/2014/main" id="{9FB922CA-9CB5-AA2B-1297-0377177CD7DE}"/>
              </a:ext>
            </a:extLst>
          </p:cNvPr>
          <p:cNvSpPr>
            <a:spLocks noGrp="1"/>
          </p:cNvSpPr>
          <p:nvPr>
            <p:ph type="subTitle" idx="1"/>
          </p:nvPr>
        </p:nvSpPr>
        <p:spPr>
          <a:xfrm>
            <a:off x="957943" y="4679723"/>
            <a:ext cx="9144000" cy="1655762"/>
          </a:xfrm>
        </p:spPr>
        <p:txBody>
          <a:bodyPr/>
          <a:lstStyle/>
          <a:p>
            <a:pPr algn="l"/>
            <a:endParaRPr lang="nb-NO" dirty="0"/>
          </a:p>
          <a:p>
            <a:pPr algn="l"/>
            <a:endParaRPr lang="nb-NO" dirty="0"/>
          </a:p>
          <a:p>
            <a:pPr algn="l"/>
            <a:endParaRPr lang="nb-NO" dirty="0"/>
          </a:p>
          <a:p>
            <a:pPr algn="l"/>
            <a:endParaRPr lang="nb-NO" dirty="0"/>
          </a:p>
        </p:txBody>
      </p:sp>
      <p:sp>
        <p:nvSpPr>
          <p:cNvPr id="4" name="Tittel 1">
            <a:extLst>
              <a:ext uri="{FF2B5EF4-FFF2-40B4-BE49-F238E27FC236}">
                <a16:creationId xmlns:a16="http://schemas.microsoft.com/office/drawing/2014/main" id="{12248ADF-9013-3726-263D-0D0BB3FC657E}"/>
              </a:ext>
            </a:extLst>
          </p:cNvPr>
          <p:cNvSpPr txBox="1">
            <a:spLocks/>
          </p:cNvSpPr>
          <p:nvPr/>
        </p:nvSpPr>
        <p:spPr>
          <a:xfrm>
            <a:off x="957943" y="4313804"/>
            <a:ext cx="9797142"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300"/>
              </a:spcAft>
            </a:pPr>
            <a:endParaRPr lang="nn-NO" sz="5300" dirty="0">
              <a:solidFill>
                <a:srgbClr val="1F1F1F"/>
              </a:solidFill>
              <a:latin typeface="Neue Montreal"/>
            </a:endParaRPr>
          </a:p>
          <a:p>
            <a:pPr algn="l">
              <a:spcAft>
                <a:spcPts val="300"/>
              </a:spcAft>
            </a:pPr>
            <a:endParaRPr lang="nn-NO" sz="5300" dirty="0">
              <a:solidFill>
                <a:srgbClr val="1F1F1F"/>
              </a:solidFill>
              <a:latin typeface="Neue Montreal"/>
            </a:endParaRPr>
          </a:p>
          <a:p>
            <a:pPr algn="l">
              <a:spcAft>
                <a:spcPts val="300"/>
              </a:spcAft>
            </a:pPr>
            <a:br>
              <a:rPr lang="nn-NO" dirty="0">
                <a:solidFill>
                  <a:srgbClr val="1F1F1F"/>
                </a:solidFill>
                <a:latin typeface="Neue Montreal"/>
              </a:rPr>
            </a:br>
            <a:endParaRPr lang="nb-NO" dirty="0"/>
          </a:p>
        </p:txBody>
      </p:sp>
      <p:pic>
        <p:nvPicPr>
          <p:cNvPr id="8" name="Bilde 7">
            <a:extLst>
              <a:ext uri="{FF2B5EF4-FFF2-40B4-BE49-F238E27FC236}">
                <a16:creationId xmlns:a16="http://schemas.microsoft.com/office/drawing/2014/main" id="{75653CC9-02B7-428C-0E31-D7291ED1BA2E}"/>
              </a:ext>
            </a:extLst>
          </p:cNvPr>
          <p:cNvPicPr>
            <a:picLocks noChangeAspect="1"/>
          </p:cNvPicPr>
          <p:nvPr/>
        </p:nvPicPr>
        <p:blipFill>
          <a:blip r:embed="rId3"/>
          <a:srcRect l="26072" t="14603" r="30624" b="9366"/>
          <a:stretch/>
        </p:blipFill>
        <p:spPr>
          <a:xfrm>
            <a:off x="1232077" y="1611588"/>
            <a:ext cx="4112809" cy="4462760"/>
          </a:xfrm>
          <a:prstGeom prst="rect">
            <a:avLst/>
          </a:prstGeom>
          <a:ln>
            <a:solidFill>
              <a:schemeClr val="tx1"/>
            </a:solidFill>
          </a:ln>
        </p:spPr>
      </p:pic>
      <p:sp>
        <p:nvSpPr>
          <p:cNvPr id="11" name="TekstSylinder 10">
            <a:extLst>
              <a:ext uri="{FF2B5EF4-FFF2-40B4-BE49-F238E27FC236}">
                <a16:creationId xmlns:a16="http://schemas.microsoft.com/office/drawing/2014/main" id="{F4AFF032-6C51-2DF7-D29A-61D44CC8C43E}"/>
              </a:ext>
            </a:extLst>
          </p:cNvPr>
          <p:cNvSpPr txBox="1"/>
          <p:nvPr/>
        </p:nvSpPr>
        <p:spPr>
          <a:xfrm>
            <a:off x="6389915" y="1611588"/>
            <a:ext cx="5121732" cy="4462760"/>
          </a:xfrm>
          <a:prstGeom prst="rect">
            <a:avLst/>
          </a:prstGeom>
          <a:noFill/>
          <a:ln>
            <a:solidFill>
              <a:schemeClr val="tx1"/>
            </a:solidFill>
          </a:ln>
        </p:spPr>
        <p:txBody>
          <a:bodyPr wrap="square">
            <a:spAutoFit/>
          </a:bodyPr>
          <a:lstStyle/>
          <a:p>
            <a:r>
              <a:rPr lang="nb-NO" sz="2400" dirty="0"/>
              <a:t>Den kinesiske partistaten jobber også gjennom norske lokalpolitikere og næringslivsaktører for å fremme sin utenrikspolitikk og omgå nasjonale beslutningsprosesser. </a:t>
            </a:r>
            <a:r>
              <a:rPr lang="nb-NO" sz="2400" dirty="0">
                <a:highlight>
                  <a:srgbClr val="FFFF00"/>
                </a:highlight>
              </a:rPr>
              <a:t>Dette kan for eksempel skje gjennom at kinesiske aktører tilbyr sponsede turer til Kina, gjentatte delegasjonsbesøk og andre former for positiv oppmerksomhet. </a:t>
            </a:r>
          </a:p>
          <a:p>
            <a:endParaRPr lang="nb-NO" sz="2400" dirty="0">
              <a:highlight>
                <a:srgbClr val="FFFF00"/>
              </a:highlight>
            </a:endParaRPr>
          </a:p>
          <a:p>
            <a:endParaRPr lang="nb-NO" sz="2400" dirty="0">
              <a:highlight>
                <a:srgbClr val="FFFF00"/>
              </a:highlight>
            </a:endParaRPr>
          </a:p>
          <a:p>
            <a:r>
              <a:rPr lang="nb-NO" sz="2000" dirty="0"/>
              <a:t>PST, Nasjonal sikkerhetsvurdering 2024</a:t>
            </a:r>
          </a:p>
        </p:txBody>
      </p:sp>
      <p:sp>
        <p:nvSpPr>
          <p:cNvPr id="12" name="Pil: venstre og høyre 11">
            <a:extLst>
              <a:ext uri="{FF2B5EF4-FFF2-40B4-BE49-F238E27FC236}">
                <a16:creationId xmlns:a16="http://schemas.microsoft.com/office/drawing/2014/main" id="{B1A10326-DE3E-5CA6-3585-4C48EA4E201A}"/>
              </a:ext>
            </a:extLst>
          </p:cNvPr>
          <p:cNvSpPr/>
          <p:nvPr/>
        </p:nvSpPr>
        <p:spPr>
          <a:xfrm>
            <a:off x="5344885" y="3460062"/>
            <a:ext cx="1045029" cy="5800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79658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7A6270-5E87-8A13-889F-9CABBB7701DF}"/>
              </a:ext>
            </a:extLst>
          </p:cNvPr>
          <p:cNvSpPr txBox="1">
            <a:spLocks/>
          </p:cNvSpPr>
          <p:nvPr/>
        </p:nvSpPr>
        <p:spPr>
          <a:xfrm>
            <a:off x="1099457" y="402772"/>
            <a:ext cx="9797142"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6700" b="1" dirty="0">
                <a:solidFill>
                  <a:srgbClr val="1F1F1F"/>
                </a:solidFill>
                <a:latin typeface="Neue Montreal"/>
              </a:rPr>
              <a:t>Norsk FoU </a:t>
            </a:r>
            <a:r>
              <a:rPr lang="nn-NO" sz="6700" b="1" dirty="0" err="1">
                <a:solidFill>
                  <a:srgbClr val="1F1F1F"/>
                </a:solidFill>
                <a:latin typeface="Neue Montreal"/>
              </a:rPr>
              <a:t>uten</a:t>
            </a:r>
            <a:r>
              <a:rPr lang="nn-NO" sz="6700" b="1" dirty="0">
                <a:solidFill>
                  <a:srgbClr val="1F1F1F"/>
                </a:solidFill>
                <a:latin typeface="Neue Montreal"/>
              </a:rPr>
              <a:t> utlandet</a:t>
            </a:r>
            <a:endParaRPr lang="nb-NO" dirty="0"/>
          </a:p>
        </p:txBody>
      </p:sp>
      <p:graphicFrame>
        <p:nvGraphicFramePr>
          <p:cNvPr id="8" name="Diagram 7">
            <a:extLst>
              <a:ext uri="{FF2B5EF4-FFF2-40B4-BE49-F238E27FC236}">
                <a16:creationId xmlns:a16="http://schemas.microsoft.com/office/drawing/2014/main" id="{51010E98-F217-CD55-3CB2-876558A6AF3A}"/>
              </a:ext>
            </a:extLst>
          </p:cNvPr>
          <p:cNvGraphicFramePr>
            <a:graphicFrameLocks/>
          </p:cNvGraphicFramePr>
          <p:nvPr/>
        </p:nvGraphicFramePr>
        <p:xfrm>
          <a:off x="876299" y="1762124"/>
          <a:ext cx="5086351" cy="45407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 8">
            <a:extLst>
              <a:ext uri="{FF2B5EF4-FFF2-40B4-BE49-F238E27FC236}">
                <a16:creationId xmlns:a16="http://schemas.microsoft.com/office/drawing/2014/main" id="{BEF54B58-885D-11D1-0AA9-3E5E5568DB49}"/>
              </a:ext>
            </a:extLst>
          </p:cNvPr>
          <p:cNvGraphicFramePr>
            <a:graphicFrameLocks/>
          </p:cNvGraphicFramePr>
          <p:nvPr/>
        </p:nvGraphicFramePr>
        <p:xfrm>
          <a:off x="5998028" y="1762124"/>
          <a:ext cx="4791075" cy="4540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2278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4FE38-836D-124E-386D-0CAA016DDB5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88E879F-E5DD-2015-9B3C-0B3562BD2362}"/>
              </a:ext>
            </a:extLst>
          </p:cNvPr>
          <p:cNvSpPr txBox="1">
            <a:spLocks/>
          </p:cNvSpPr>
          <p:nvPr/>
        </p:nvSpPr>
        <p:spPr>
          <a:xfrm>
            <a:off x="1099457" y="402772"/>
            <a:ext cx="9797142"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6700" b="1" dirty="0">
                <a:solidFill>
                  <a:srgbClr val="1F1F1F"/>
                </a:solidFill>
                <a:latin typeface="Neue Montreal"/>
              </a:rPr>
              <a:t>Norsk FoU </a:t>
            </a:r>
            <a:r>
              <a:rPr lang="nn-NO" sz="6700" b="1" dirty="0" err="1">
                <a:solidFill>
                  <a:srgbClr val="1F1F1F"/>
                </a:solidFill>
                <a:latin typeface="Neue Montreal"/>
              </a:rPr>
              <a:t>uten</a:t>
            </a:r>
            <a:r>
              <a:rPr lang="nn-NO" sz="6700" b="1" dirty="0">
                <a:solidFill>
                  <a:srgbClr val="1F1F1F"/>
                </a:solidFill>
                <a:latin typeface="Neue Montreal"/>
              </a:rPr>
              <a:t> utlandet</a:t>
            </a:r>
            <a:endParaRPr lang="nb-NO" dirty="0"/>
          </a:p>
        </p:txBody>
      </p:sp>
      <p:graphicFrame>
        <p:nvGraphicFramePr>
          <p:cNvPr id="8" name="Diagram 7">
            <a:extLst>
              <a:ext uri="{FF2B5EF4-FFF2-40B4-BE49-F238E27FC236}">
                <a16:creationId xmlns:a16="http://schemas.microsoft.com/office/drawing/2014/main" id="{CB5AF5C2-DE97-17EB-9D49-96EAC69A751E}"/>
              </a:ext>
            </a:extLst>
          </p:cNvPr>
          <p:cNvGraphicFramePr>
            <a:graphicFrameLocks/>
          </p:cNvGraphicFramePr>
          <p:nvPr/>
        </p:nvGraphicFramePr>
        <p:xfrm>
          <a:off x="876299" y="1762124"/>
          <a:ext cx="5086351" cy="45407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 8">
            <a:extLst>
              <a:ext uri="{FF2B5EF4-FFF2-40B4-BE49-F238E27FC236}">
                <a16:creationId xmlns:a16="http://schemas.microsoft.com/office/drawing/2014/main" id="{FAB9E503-28C8-2F80-57B4-435A0DE7F362}"/>
              </a:ext>
            </a:extLst>
          </p:cNvPr>
          <p:cNvGraphicFramePr>
            <a:graphicFrameLocks/>
          </p:cNvGraphicFramePr>
          <p:nvPr/>
        </p:nvGraphicFramePr>
        <p:xfrm>
          <a:off x="5998028" y="1762124"/>
          <a:ext cx="4791075" cy="4540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655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37F8-7117-0A2B-7F40-F7736570481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8A856E0-35A7-9B52-EB9F-6A1FCD8F1803}"/>
              </a:ext>
            </a:extLst>
          </p:cNvPr>
          <p:cNvSpPr txBox="1">
            <a:spLocks/>
          </p:cNvSpPr>
          <p:nvPr/>
        </p:nvSpPr>
        <p:spPr>
          <a:xfrm>
            <a:off x="1099457" y="402772"/>
            <a:ext cx="9797142"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6700" b="1" dirty="0">
                <a:solidFill>
                  <a:srgbClr val="1F1F1F"/>
                </a:solidFill>
                <a:latin typeface="Neue Montreal"/>
              </a:rPr>
              <a:t>Norsk FoU </a:t>
            </a:r>
            <a:r>
              <a:rPr lang="nn-NO" sz="6700" b="1" dirty="0" err="1">
                <a:solidFill>
                  <a:srgbClr val="1F1F1F"/>
                </a:solidFill>
                <a:latin typeface="Neue Montreal"/>
              </a:rPr>
              <a:t>uten</a:t>
            </a:r>
            <a:r>
              <a:rPr lang="nn-NO" sz="6700" b="1" dirty="0">
                <a:solidFill>
                  <a:srgbClr val="1F1F1F"/>
                </a:solidFill>
                <a:latin typeface="Neue Montreal"/>
              </a:rPr>
              <a:t> utlandet</a:t>
            </a:r>
            <a:endParaRPr lang="nb-NO" dirty="0"/>
          </a:p>
        </p:txBody>
      </p:sp>
      <p:graphicFrame>
        <p:nvGraphicFramePr>
          <p:cNvPr id="4" name="Diagram 3">
            <a:extLst>
              <a:ext uri="{FF2B5EF4-FFF2-40B4-BE49-F238E27FC236}">
                <a16:creationId xmlns:a16="http://schemas.microsoft.com/office/drawing/2014/main" id="{AC40542B-FEA5-5590-9580-A058569DAEF3}"/>
              </a:ext>
            </a:extLst>
          </p:cNvPr>
          <p:cNvGraphicFramePr>
            <a:graphicFrameLocks/>
          </p:cNvGraphicFramePr>
          <p:nvPr/>
        </p:nvGraphicFramePr>
        <p:xfrm>
          <a:off x="1099457" y="1403287"/>
          <a:ext cx="7754832" cy="5051941"/>
        </p:xfrm>
        <a:graphic>
          <a:graphicData uri="http://schemas.openxmlformats.org/drawingml/2006/chart">
            <c:chart xmlns:c="http://schemas.openxmlformats.org/drawingml/2006/chart" xmlns:r="http://schemas.openxmlformats.org/officeDocument/2006/relationships" r:id="rId2"/>
          </a:graphicData>
        </a:graphic>
      </p:graphicFrame>
      <p:sp>
        <p:nvSpPr>
          <p:cNvPr id="5" name="Høyre klammeparentes 4">
            <a:extLst>
              <a:ext uri="{FF2B5EF4-FFF2-40B4-BE49-F238E27FC236}">
                <a16:creationId xmlns:a16="http://schemas.microsoft.com/office/drawing/2014/main" id="{6840714C-947F-C177-34A6-0C9913722F05}"/>
              </a:ext>
            </a:extLst>
          </p:cNvPr>
          <p:cNvSpPr/>
          <p:nvPr/>
        </p:nvSpPr>
        <p:spPr>
          <a:xfrm>
            <a:off x="8609846" y="1584356"/>
            <a:ext cx="320643" cy="102304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
        <p:nvSpPr>
          <p:cNvPr id="6" name="Høyre klammeparentes 5">
            <a:extLst>
              <a:ext uri="{FF2B5EF4-FFF2-40B4-BE49-F238E27FC236}">
                <a16:creationId xmlns:a16="http://schemas.microsoft.com/office/drawing/2014/main" id="{ED43247C-03E3-73F5-E829-754BF560E387}"/>
              </a:ext>
            </a:extLst>
          </p:cNvPr>
          <p:cNvSpPr/>
          <p:nvPr/>
        </p:nvSpPr>
        <p:spPr>
          <a:xfrm>
            <a:off x="8686046" y="2996750"/>
            <a:ext cx="244443" cy="102304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
        <p:nvSpPr>
          <p:cNvPr id="7" name="Høyre klammeparentes 6">
            <a:extLst>
              <a:ext uri="{FF2B5EF4-FFF2-40B4-BE49-F238E27FC236}">
                <a16:creationId xmlns:a16="http://schemas.microsoft.com/office/drawing/2014/main" id="{FA8D20A6-A98B-65FE-6929-0456DE0C7547}"/>
              </a:ext>
            </a:extLst>
          </p:cNvPr>
          <p:cNvSpPr/>
          <p:nvPr/>
        </p:nvSpPr>
        <p:spPr>
          <a:xfrm>
            <a:off x="8732067" y="4451773"/>
            <a:ext cx="244443" cy="164374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
        <p:nvSpPr>
          <p:cNvPr id="8" name="Rektangel 7">
            <a:extLst>
              <a:ext uri="{FF2B5EF4-FFF2-40B4-BE49-F238E27FC236}">
                <a16:creationId xmlns:a16="http://schemas.microsoft.com/office/drawing/2014/main" id="{E8D236C0-25F2-B2C4-D87A-C36BEB721DEE}"/>
              </a:ext>
            </a:extLst>
          </p:cNvPr>
          <p:cNvSpPr/>
          <p:nvPr/>
        </p:nvSpPr>
        <p:spPr>
          <a:xfrm>
            <a:off x="9150413" y="1801855"/>
            <a:ext cx="1942130" cy="52510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FoU-ressurser</a:t>
            </a:r>
          </a:p>
        </p:txBody>
      </p:sp>
      <p:sp>
        <p:nvSpPr>
          <p:cNvPr id="9" name="Rektangel 8">
            <a:extLst>
              <a:ext uri="{FF2B5EF4-FFF2-40B4-BE49-F238E27FC236}">
                <a16:creationId xmlns:a16="http://schemas.microsoft.com/office/drawing/2014/main" id="{B61234FC-EC15-39C7-7A92-99E6268D9EEA}"/>
              </a:ext>
            </a:extLst>
          </p:cNvPr>
          <p:cNvSpPr/>
          <p:nvPr/>
        </p:nvSpPr>
        <p:spPr>
          <a:xfrm>
            <a:off x="9150413" y="3200938"/>
            <a:ext cx="1942130" cy="52510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FoU-personale</a:t>
            </a:r>
          </a:p>
        </p:txBody>
      </p:sp>
      <p:sp>
        <p:nvSpPr>
          <p:cNvPr id="10" name="Rektangel 9">
            <a:extLst>
              <a:ext uri="{FF2B5EF4-FFF2-40B4-BE49-F238E27FC236}">
                <a16:creationId xmlns:a16="http://schemas.microsoft.com/office/drawing/2014/main" id="{5933F714-6919-DFD0-C0F3-D07F9E52050D}"/>
              </a:ext>
            </a:extLst>
          </p:cNvPr>
          <p:cNvSpPr/>
          <p:nvPr/>
        </p:nvSpPr>
        <p:spPr>
          <a:xfrm>
            <a:off x="9150413" y="5011093"/>
            <a:ext cx="1942130" cy="52510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FoU-samarbeid</a:t>
            </a:r>
          </a:p>
        </p:txBody>
      </p:sp>
    </p:spTree>
    <p:extLst>
      <p:ext uri="{BB962C8B-B14F-4D97-AF65-F5344CB8AC3E}">
        <p14:creationId xmlns:p14="http://schemas.microsoft.com/office/powerpoint/2010/main" val="3887916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C2F8A-D0C1-15A6-2F26-C38450CB427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45E6B9F-B9B0-579A-3207-E7E064439DDA}"/>
              </a:ext>
            </a:extLst>
          </p:cNvPr>
          <p:cNvSpPr txBox="1">
            <a:spLocks/>
          </p:cNvSpPr>
          <p:nvPr/>
        </p:nvSpPr>
        <p:spPr>
          <a:xfrm>
            <a:off x="1099457" y="402772"/>
            <a:ext cx="9797142"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6700" b="1" dirty="0">
                <a:solidFill>
                  <a:srgbClr val="1F1F1F"/>
                </a:solidFill>
                <a:latin typeface="Neue Montreal"/>
              </a:rPr>
              <a:t>Norsk FoU </a:t>
            </a:r>
            <a:r>
              <a:rPr lang="nn-NO" sz="6700" b="1" dirty="0" err="1">
                <a:solidFill>
                  <a:srgbClr val="1F1F1F"/>
                </a:solidFill>
                <a:latin typeface="Neue Montreal"/>
              </a:rPr>
              <a:t>uten</a:t>
            </a:r>
            <a:r>
              <a:rPr lang="nn-NO" sz="6700" b="1" dirty="0">
                <a:solidFill>
                  <a:srgbClr val="1F1F1F"/>
                </a:solidFill>
                <a:latin typeface="Neue Montreal"/>
              </a:rPr>
              <a:t> utlandet</a:t>
            </a:r>
            <a:endParaRPr lang="nb-NO" dirty="0"/>
          </a:p>
        </p:txBody>
      </p:sp>
      <p:graphicFrame>
        <p:nvGraphicFramePr>
          <p:cNvPr id="4" name="Diagram 3">
            <a:extLst>
              <a:ext uri="{FF2B5EF4-FFF2-40B4-BE49-F238E27FC236}">
                <a16:creationId xmlns:a16="http://schemas.microsoft.com/office/drawing/2014/main" id="{1711A912-4C36-D95D-1D5C-FA226178B61A}"/>
              </a:ext>
            </a:extLst>
          </p:cNvPr>
          <p:cNvGraphicFramePr>
            <a:graphicFrameLocks/>
          </p:cNvGraphicFramePr>
          <p:nvPr/>
        </p:nvGraphicFramePr>
        <p:xfrm>
          <a:off x="1099457" y="1403287"/>
          <a:ext cx="7754832" cy="5051941"/>
        </p:xfrm>
        <a:graphic>
          <a:graphicData uri="http://schemas.openxmlformats.org/drawingml/2006/chart">
            <c:chart xmlns:c="http://schemas.openxmlformats.org/drawingml/2006/chart" xmlns:r="http://schemas.openxmlformats.org/officeDocument/2006/relationships" r:id="rId2"/>
          </a:graphicData>
        </a:graphic>
      </p:graphicFrame>
      <p:sp>
        <p:nvSpPr>
          <p:cNvPr id="5" name="Høyre klammeparentes 4">
            <a:extLst>
              <a:ext uri="{FF2B5EF4-FFF2-40B4-BE49-F238E27FC236}">
                <a16:creationId xmlns:a16="http://schemas.microsoft.com/office/drawing/2014/main" id="{C12614CF-DFB5-155C-CD62-FECF9CD3C9AC}"/>
              </a:ext>
            </a:extLst>
          </p:cNvPr>
          <p:cNvSpPr/>
          <p:nvPr/>
        </p:nvSpPr>
        <p:spPr>
          <a:xfrm>
            <a:off x="8609846" y="1584356"/>
            <a:ext cx="320643" cy="102304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
        <p:nvSpPr>
          <p:cNvPr id="6" name="Høyre klammeparentes 5">
            <a:extLst>
              <a:ext uri="{FF2B5EF4-FFF2-40B4-BE49-F238E27FC236}">
                <a16:creationId xmlns:a16="http://schemas.microsoft.com/office/drawing/2014/main" id="{12503870-6363-2EBA-4C3F-E5DC6016CD99}"/>
              </a:ext>
            </a:extLst>
          </p:cNvPr>
          <p:cNvSpPr/>
          <p:nvPr/>
        </p:nvSpPr>
        <p:spPr>
          <a:xfrm>
            <a:off x="8686046" y="2996750"/>
            <a:ext cx="244443" cy="102304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
        <p:nvSpPr>
          <p:cNvPr id="7" name="Høyre klammeparentes 6">
            <a:extLst>
              <a:ext uri="{FF2B5EF4-FFF2-40B4-BE49-F238E27FC236}">
                <a16:creationId xmlns:a16="http://schemas.microsoft.com/office/drawing/2014/main" id="{365D66EA-A097-F4FB-E65C-8686220DE214}"/>
              </a:ext>
            </a:extLst>
          </p:cNvPr>
          <p:cNvSpPr/>
          <p:nvPr/>
        </p:nvSpPr>
        <p:spPr>
          <a:xfrm>
            <a:off x="8732067" y="4451773"/>
            <a:ext cx="244443" cy="164374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
        <p:nvSpPr>
          <p:cNvPr id="8" name="Rektangel 7">
            <a:extLst>
              <a:ext uri="{FF2B5EF4-FFF2-40B4-BE49-F238E27FC236}">
                <a16:creationId xmlns:a16="http://schemas.microsoft.com/office/drawing/2014/main" id="{A784E8EA-4FA7-904D-C33B-377B401F00FB}"/>
              </a:ext>
            </a:extLst>
          </p:cNvPr>
          <p:cNvSpPr/>
          <p:nvPr/>
        </p:nvSpPr>
        <p:spPr>
          <a:xfrm>
            <a:off x="9150413" y="1801855"/>
            <a:ext cx="1942130" cy="52510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FoU-ressurser</a:t>
            </a:r>
          </a:p>
        </p:txBody>
      </p:sp>
      <p:sp>
        <p:nvSpPr>
          <p:cNvPr id="9" name="Rektangel 8">
            <a:extLst>
              <a:ext uri="{FF2B5EF4-FFF2-40B4-BE49-F238E27FC236}">
                <a16:creationId xmlns:a16="http://schemas.microsoft.com/office/drawing/2014/main" id="{44DF5CBB-E282-9B76-D02D-6DDA1F9E9730}"/>
              </a:ext>
            </a:extLst>
          </p:cNvPr>
          <p:cNvSpPr/>
          <p:nvPr/>
        </p:nvSpPr>
        <p:spPr>
          <a:xfrm>
            <a:off x="9150413" y="3200938"/>
            <a:ext cx="1942130" cy="52510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FoU-personale</a:t>
            </a:r>
          </a:p>
        </p:txBody>
      </p:sp>
      <p:sp>
        <p:nvSpPr>
          <p:cNvPr id="10" name="Rektangel 9">
            <a:extLst>
              <a:ext uri="{FF2B5EF4-FFF2-40B4-BE49-F238E27FC236}">
                <a16:creationId xmlns:a16="http://schemas.microsoft.com/office/drawing/2014/main" id="{4AAA95C8-28CA-F2EF-AE6E-A8188AE186B7}"/>
              </a:ext>
            </a:extLst>
          </p:cNvPr>
          <p:cNvSpPr/>
          <p:nvPr/>
        </p:nvSpPr>
        <p:spPr>
          <a:xfrm>
            <a:off x="9150413" y="5011093"/>
            <a:ext cx="1942130" cy="52510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b="1" dirty="0">
                <a:solidFill>
                  <a:schemeClr val="tx1"/>
                </a:solidFill>
              </a:rPr>
              <a:t>FoU-samarbeid</a:t>
            </a:r>
          </a:p>
        </p:txBody>
      </p:sp>
    </p:spTree>
    <p:extLst>
      <p:ext uri="{BB962C8B-B14F-4D97-AF65-F5344CB8AC3E}">
        <p14:creationId xmlns:p14="http://schemas.microsoft.com/office/powerpoint/2010/main" val="4225903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566D8-DE6B-503E-8F86-0C4D6A04310E}"/>
            </a:ext>
          </a:extLst>
        </p:cNvPr>
        <p:cNvGrpSpPr/>
        <p:nvPr/>
      </p:nvGrpSpPr>
      <p:grpSpPr>
        <a:xfrm>
          <a:off x="0" y="0"/>
          <a:ext cx="0" cy="0"/>
          <a:chOff x="0" y="0"/>
          <a:chExt cx="0" cy="0"/>
        </a:xfrm>
      </p:grpSpPr>
      <p:pic>
        <p:nvPicPr>
          <p:cNvPr id="3" name="Bilde 2">
            <a:extLst>
              <a:ext uri="{FF2B5EF4-FFF2-40B4-BE49-F238E27FC236}">
                <a16:creationId xmlns:a16="http://schemas.microsoft.com/office/drawing/2014/main" id="{E86C6B43-71B4-0936-2A19-95A9DC3DE74E}"/>
              </a:ext>
            </a:extLst>
          </p:cNvPr>
          <p:cNvPicPr>
            <a:picLocks noChangeAspect="1"/>
          </p:cNvPicPr>
          <p:nvPr/>
        </p:nvPicPr>
        <p:blipFill>
          <a:blip r:embed="rId3"/>
          <a:srcRect l="33437" t="19444" r="33594" b="8472"/>
          <a:stretch/>
        </p:blipFill>
        <p:spPr>
          <a:xfrm>
            <a:off x="880381" y="1081767"/>
            <a:ext cx="4615543" cy="5642883"/>
          </a:xfrm>
          <a:prstGeom prst="rect">
            <a:avLst/>
          </a:prstGeom>
        </p:spPr>
      </p:pic>
      <p:sp>
        <p:nvSpPr>
          <p:cNvPr id="4" name="Tittel 1">
            <a:extLst>
              <a:ext uri="{FF2B5EF4-FFF2-40B4-BE49-F238E27FC236}">
                <a16:creationId xmlns:a16="http://schemas.microsoft.com/office/drawing/2014/main" id="{2A04C509-BAD0-01E7-78FD-59AB63FA96EC}"/>
              </a:ext>
            </a:extLst>
          </p:cNvPr>
          <p:cNvSpPr txBox="1">
            <a:spLocks/>
          </p:cNvSpPr>
          <p:nvPr/>
        </p:nvSpPr>
        <p:spPr>
          <a:xfrm>
            <a:off x="813706" y="259897"/>
            <a:ext cx="11102069"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4800" b="1" dirty="0" err="1">
                <a:solidFill>
                  <a:srgbClr val="1F1F1F"/>
                </a:solidFill>
                <a:latin typeface="Neue Montreal"/>
              </a:rPr>
              <a:t>Sikkerhetskritiske</a:t>
            </a:r>
            <a:r>
              <a:rPr lang="nn-NO" sz="4800" b="1" dirty="0">
                <a:solidFill>
                  <a:srgbClr val="1F1F1F"/>
                </a:solidFill>
                <a:latin typeface="Neue Montreal"/>
              </a:rPr>
              <a:t> teknologiområder</a:t>
            </a:r>
            <a:endParaRPr lang="nb-NO" sz="3200" dirty="0"/>
          </a:p>
        </p:txBody>
      </p:sp>
      <p:sp>
        <p:nvSpPr>
          <p:cNvPr id="2" name="TekstSylinder 1">
            <a:extLst>
              <a:ext uri="{FF2B5EF4-FFF2-40B4-BE49-F238E27FC236}">
                <a16:creationId xmlns:a16="http://schemas.microsoft.com/office/drawing/2014/main" id="{F82AC243-03BD-A89F-F124-2C326768BFE8}"/>
              </a:ext>
            </a:extLst>
          </p:cNvPr>
          <p:cNvSpPr txBox="1"/>
          <p:nvPr/>
        </p:nvSpPr>
        <p:spPr>
          <a:xfrm>
            <a:off x="7509164" y="2882984"/>
            <a:ext cx="2669309" cy="954107"/>
          </a:xfrm>
          <a:prstGeom prst="rect">
            <a:avLst/>
          </a:prstGeom>
          <a:noFill/>
        </p:spPr>
        <p:txBody>
          <a:bodyPr wrap="square" rtlCol="0">
            <a:spAutoFit/>
          </a:bodyPr>
          <a:lstStyle/>
          <a:p>
            <a:r>
              <a:rPr lang="nb-NO" sz="2800" dirty="0"/>
              <a:t>Domineres av IKT og teknologi</a:t>
            </a:r>
          </a:p>
        </p:txBody>
      </p:sp>
      <p:sp>
        <p:nvSpPr>
          <p:cNvPr id="5" name="Pil: venstre 4">
            <a:extLst>
              <a:ext uri="{FF2B5EF4-FFF2-40B4-BE49-F238E27FC236}">
                <a16:creationId xmlns:a16="http://schemas.microsoft.com/office/drawing/2014/main" id="{F856391D-BE65-63C2-100A-ED6B08482B4F}"/>
              </a:ext>
            </a:extLst>
          </p:cNvPr>
          <p:cNvSpPr/>
          <p:nvPr/>
        </p:nvSpPr>
        <p:spPr>
          <a:xfrm rot="1948995">
            <a:off x="5585532" y="2381206"/>
            <a:ext cx="1929765" cy="51777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il: venstre 5">
            <a:extLst>
              <a:ext uri="{FF2B5EF4-FFF2-40B4-BE49-F238E27FC236}">
                <a16:creationId xmlns:a16="http://schemas.microsoft.com/office/drawing/2014/main" id="{C3E7FE46-38C0-0EAC-A33A-DA4D0719817B}"/>
              </a:ext>
            </a:extLst>
          </p:cNvPr>
          <p:cNvSpPr/>
          <p:nvPr/>
        </p:nvSpPr>
        <p:spPr>
          <a:xfrm rot="19392182">
            <a:off x="5661095" y="4185223"/>
            <a:ext cx="1910200" cy="541373"/>
          </a:xfrm>
          <a:prstGeom prst="leftArrow">
            <a:avLst>
              <a:gd name="adj1" fmla="val 50000"/>
              <a:gd name="adj2" fmla="val 453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il: venstre 6">
            <a:extLst>
              <a:ext uri="{FF2B5EF4-FFF2-40B4-BE49-F238E27FC236}">
                <a16:creationId xmlns:a16="http://schemas.microsoft.com/office/drawing/2014/main" id="{0510945C-D00F-1A37-DB7A-452C443C2695}"/>
              </a:ext>
            </a:extLst>
          </p:cNvPr>
          <p:cNvSpPr/>
          <p:nvPr/>
        </p:nvSpPr>
        <p:spPr>
          <a:xfrm>
            <a:off x="5405638" y="3251182"/>
            <a:ext cx="1910200" cy="541373"/>
          </a:xfrm>
          <a:prstGeom prst="leftArrow">
            <a:avLst>
              <a:gd name="adj1" fmla="val 50000"/>
              <a:gd name="adj2" fmla="val 453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19745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1910A-9A68-8830-599E-17E7E0C42C0D}"/>
            </a:ext>
          </a:extLst>
        </p:cNvPr>
        <p:cNvGrpSpPr/>
        <p:nvPr/>
      </p:nvGrpSpPr>
      <p:grpSpPr>
        <a:xfrm>
          <a:off x="0" y="0"/>
          <a:ext cx="0" cy="0"/>
          <a:chOff x="0" y="0"/>
          <a:chExt cx="0" cy="0"/>
        </a:xfrm>
      </p:grpSpPr>
      <p:pic>
        <p:nvPicPr>
          <p:cNvPr id="3" name="Bilde 2">
            <a:extLst>
              <a:ext uri="{FF2B5EF4-FFF2-40B4-BE49-F238E27FC236}">
                <a16:creationId xmlns:a16="http://schemas.microsoft.com/office/drawing/2014/main" id="{CE744004-6CD7-7DC9-6ECC-3AEDAAFC43E3}"/>
              </a:ext>
            </a:extLst>
          </p:cNvPr>
          <p:cNvPicPr>
            <a:picLocks noChangeAspect="1"/>
          </p:cNvPicPr>
          <p:nvPr/>
        </p:nvPicPr>
        <p:blipFill>
          <a:blip r:embed="rId3"/>
          <a:srcRect l="33437" t="19444" r="33594" b="8472"/>
          <a:stretch/>
        </p:blipFill>
        <p:spPr>
          <a:xfrm>
            <a:off x="880381" y="1081767"/>
            <a:ext cx="4615543" cy="5642883"/>
          </a:xfrm>
          <a:prstGeom prst="rect">
            <a:avLst/>
          </a:prstGeom>
        </p:spPr>
      </p:pic>
      <p:sp>
        <p:nvSpPr>
          <p:cNvPr id="4" name="Tittel 1">
            <a:extLst>
              <a:ext uri="{FF2B5EF4-FFF2-40B4-BE49-F238E27FC236}">
                <a16:creationId xmlns:a16="http://schemas.microsoft.com/office/drawing/2014/main" id="{35880808-6976-AC5C-B4CE-2C1553CBE3D7}"/>
              </a:ext>
            </a:extLst>
          </p:cNvPr>
          <p:cNvSpPr txBox="1">
            <a:spLocks/>
          </p:cNvSpPr>
          <p:nvPr/>
        </p:nvSpPr>
        <p:spPr>
          <a:xfrm>
            <a:off x="813706" y="259897"/>
            <a:ext cx="11102069"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4800" b="1" dirty="0" err="1">
                <a:solidFill>
                  <a:srgbClr val="1F1F1F"/>
                </a:solidFill>
                <a:latin typeface="Neue Montreal"/>
              </a:rPr>
              <a:t>Sikkerhetskritiske</a:t>
            </a:r>
            <a:r>
              <a:rPr lang="nn-NO" sz="4800" b="1" dirty="0">
                <a:solidFill>
                  <a:srgbClr val="1F1F1F"/>
                </a:solidFill>
                <a:latin typeface="Neue Montreal"/>
              </a:rPr>
              <a:t> teknologiområder</a:t>
            </a:r>
            <a:endParaRPr lang="nb-NO" sz="3200" dirty="0"/>
          </a:p>
        </p:txBody>
      </p:sp>
      <p:graphicFrame>
        <p:nvGraphicFramePr>
          <p:cNvPr id="8" name="Diagram 7">
            <a:extLst>
              <a:ext uri="{FF2B5EF4-FFF2-40B4-BE49-F238E27FC236}">
                <a16:creationId xmlns:a16="http://schemas.microsoft.com/office/drawing/2014/main" id="{ECE6C527-D26F-3DA0-1B82-603BA044C039}"/>
              </a:ext>
            </a:extLst>
          </p:cNvPr>
          <p:cNvGraphicFramePr>
            <a:graphicFrameLocks/>
          </p:cNvGraphicFramePr>
          <p:nvPr/>
        </p:nvGraphicFramePr>
        <p:xfrm>
          <a:off x="5876923" y="1081766"/>
          <a:ext cx="5032503" cy="57762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61605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7E095-2B93-021C-382C-04D2AD0D1565}"/>
            </a:ext>
          </a:extLst>
        </p:cNvPr>
        <p:cNvGrpSpPr/>
        <p:nvPr/>
      </p:nvGrpSpPr>
      <p:grpSpPr>
        <a:xfrm>
          <a:off x="0" y="0"/>
          <a:ext cx="0" cy="0"/>
          <a:chOff x="0" y="0"/>
          <a:chExt cx="0" cy="0"/>
        </a:xfrm>
      </p:grpSpPr>
      <p:sp>
        <p:nvSpPr>
          <p:cNvPr id="4" name="Tittel 1">
            <a:extLst>
              <a:ext uri="{FF2B5EF4-FFF2-40B4-BE49-F238E27FC236}">
                <a16:creationId xmlns:a16="http://schemas.microsoft.com/office/drawing/2014/main" id="{BFF61860-8711-5C7D-A36C-F82F67A73129}"/>
              </a:ext>
            </a:extLst>
          </p:cNvPr>
          <p:cNvSpPr txBox="1">
            <a:spLocks/>
          </p:cNvSpPr>
          <p:nvPr/>
        </p:nvSpPr>
        <p:spPr>
          <a:xfrm>
            <a:off x="813706" y="259897"/>
            <a:ext cx="11102069"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4800" b="1" dirty="0" err="1">
                <a:solidFill>
                  <a:srgbClr val="1F1F1F"/>
                </a:solidFill>
                <a:latin typeface="Neue Montreal"/>
              </a:rPr>
              <a:t>Sikkerhetskritiske</a:t>
            </a:r>
            <a:r>
              <a:rPr lang="nn-NO" sz="4800" b="1" dirty="0">
                <a:solidFill>
                  <a:srgbClr val="1F1F1F"/>
                </a:solidFill>
                <a:latin typeface="Neue Montreal"/>
              </a:rPr>
              <a:t> teknologiområder</a:t>
            </a:r>
            <a:endParaRPr lang="nb-NO" sz="3200" dirty="0"/>
          </a:p>
        </p:txBody>
      </p:sp>
      <p:graphicFrame>
        <p:nvGraphicFramePr>
          <p:cNvPr id="6" name="Diagram 5">
            <a:extLst>
              <a:ext uri="{FF2B5EF4-FFF2-40B4-BE49-F238E27FC236}">
                <a16:creationId xmlns:a16="http://schemas.microsoft.com/office/drawing/2014/main" id="{137C490A-1FEC-6E57-8FD9-287CC6292244}"/>
              </a:ext>
            </a:extLst>
          </p:cNvPr>
          <p:cNvGraphicFramePr>
            <a:graphicFrameLocks/>
          </p:cNvGraphicFramePr>
          <p:nvPr/>
        </p:nvGraphicFramePr>
        <p:xfrm>
          <a:off x="5747441" y="1081767"/>
          <a:ext cx="5071450" cy="5853187"/>
        </p:xfrm>
        <a:graphic>
          <a:graphicData uri="http://schemas.openxmlformats.org/drawingml/2006/chart">
            <c:chart xmlns:c="http://schemas.openxmlformats.org/drawingml/2006/chart" xmlns:r="http://schemas.openxmlformats.org/officeDocument/2006/relationships" r:id="rId3"/>
          </a:graphicData>
        </a:graphic>
      </p:graphicFrame>
      <p:pic>
        <p:nvPicPr>
          <p:cNvPr id="1058" name="Picture 34" descr="Russia - Free flags icons">
            <a:extLst>
              <a:ext uri="{FF2B5EF4-FFF2-40B4-BE49-F238E27FC236}">
                <a16:creationId xmlns:a16="http://schemas.microsoft.com/office/drawing/2014/main" id="{3E481E0E-9F17-F429-FD19-31A95D172B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7718" y="7568642"/>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Norway flag - Flags &amp; Maps Icons">
            <a:extLst>
              <a:ext uri="{FF2B5EF4-FFF2-40B4-BE49-F238E27FC236}">
                <a16:creationId xmlns:a16="http://schemas.microsoft.com/office/drawing/2014/main" id="{6B687CEF-A79E-1773-8455-44AD79F7D6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388" y="5991248"/>
            <a:ext cx="295227" cy="295227"/>
          </a:xfrm>
          <a:prstGeom prst="rect">
            <a:avLst/>
          </a:prstGeom>
          <a:noFill/>
          <a:extLst>
            <a:ext uri="{909E8E84-426E-40DD-AFC4-6F175D3DCCD1}">
              <a14:hiddenFill xmlns:a14="http://schemas.microsoft.com/office/drawing/2010/main">
                <a:solidFill>
                  <a:srgbClr val="FFFFFF"/>
                </a:solidFill>
              </a14:hiddenFill>
            </a:ext>
          </a:extLst>
        </p:spPr>
      </p:pic>
      <p:pic>
        <p:nvPicPr>
          <p:cNvPr id="8" name="Bilde 7">
            <a:extLst>
              <a:ext uri="{FF2B5EF4-FFF2-40B4-BE49-F238E27FC236}">
                <a16:creationId xmlns:a16="http://schemas.microsoft.com/office/drawing/2014/main" id="{93FE30D9-DA82-BED2-C366-9374F51AF91F}"/>
              </a:ext>
            </a:extLst>
          </p:cNvPr>
          <p:cNvPicPr>
            <a:picLocks noChangeAspect="1"/>
          </p:cNvPicPr>
          <p:nvPr/>
        </p:nvPicPr>
        <p:blipFill>
          <a:blip r:embed="rId6"/>
          <a:srcRect l="33437" t="19444" r="33594" b="8472"/>
          <a:stretch/>
        </p:blipFill>
        <p:spPr>
          <a:xfrm>
            <a:off x="884709" y="1081767"/>
            <a:ext cx="4615543" cy="5642883"/>
          </a:xfrm>
          <a:prstGeom prst="rect">
            <a:avLst/>
          </a:prstGeom>
        </p:spPr>
      </p:pic>
      <p:pic>
        <p:nvPicPr>
          <p:cNvPr id="1066" name="Picture 42" descr="Warning Icon transparent PNG - StickPNG">
            <a:extLst>
              <a:ext uri="{FF2B5EF4-FFF2-40B4-BE49-F238E27FC236}">
                <a16:creationId xmlns:a16="http://schemas.microsoft.com/office/drawing/2014/main" id="{DED79F46-CF63-F6BC-C043-98CE58CA09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68043" y="1602463"/>
            <a:ext cx="380113" cy="3801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2" descr="Warning Icon transparent PNG - StickPNG">
            <a:extLst>
              <a:ext uri="{FF2B5EF4-FFF2-40B4-BE49-F238E27FC236}">
                <a16:creationId xmlns:a16="http://schemas.microsoft.com/office/drawing/2014/main" id="{729ED0C5-8F42-8321-8A1B-EA182BEA07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7271" y="5085851"/>
            <a:ext cx="351436" cy="35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09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0502F-71E0-F68B-81B1-939AA7F7E7DC}"/>
            </a:ext>
          </a:extLst>
        </p:cNvPr>
        <p:cNvGrpSpPr/>
        <p:nvPr/>
      </p:nvGrpSpPr>
      <p:grpSpPr>
        <a:xfrm>
          <a:off x="0" y="0"/>
          <a:ext cx="0" cy="0"/>
          <a:chOff x="0" y="0"/>
          <a:chExt cx="0" cy="0"/>
        </a:xfrm>
      </p:grpSpPr>
      <p:sp>
        <p:nvSpPr>
          <p:cNvPr id="4" name="Tittel 1">
            <a:extLst>
              <a:ext uri="{FF2B5EF4-FFF2-40B4-BE49-F238E27FC236}">
                <a16:creationId xmlns:a16="http://schemas.microsoft.com/office/drawing/2014/main" id="{A0D1ADC5-C56C-3123-2127-9ACD83035DCC}"/>
              </a:ext>
            </a:extLst>
          </p:cNvPr>
          <p:cNvSpPr txBox="1">
            <a:spLocks/>
          </p:cNvSpPr>
          <p:nvPr/>
        </p:nvSpPr>
        <p:spPr>
          <a:xfrm>
            <a:off x="813706" y="259897"/>
            <a:ext cx="11102069"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4800" b="1" dirty="0">
                <a:solidFill>
                  <a:srgbClr val="1F1F1F"/>
                </a:solidFill>
                <a:latin typeface="Neue Montreal"/>
              </a:rPr>
              <a:t>EU </a:t>
            </a:r>
            <a:r>
              <a:rPr lang="nn-NO" sz="4800" b="1" dirty="0" err="1">
                <a:solidFill>
                  <a:srgbClr val="1F1F1F"/>
                </a:solidFill>
                <a:latin typeface="Neue Montreal"/>
              </a:rPr>
              <a:t>henger</a:t>
            </a:r>
            <a:r>
              <a:rPr lang="nn-NO" sz="4800" b="1" dirty="0">
                <a:solidFill>
                  <a:srgbClr val="1F1F1F"/>
                </a:solidFill>
                <a:latin typeface="Neue Montreal"/>
              </a:rPr>
              <a:t> etter i teknologikappløpet</a:t>
            </a:r>
            <a:endParaRPr lang="nb-NO" sz="3200" dirty="0"/>
          </a:p>
        </p:txBody>
      </p:sp>
      <p:graphicFrame>
        <p:nvGraphicFramePr>
          <p:cNvPr id="6" name="Diagram 5">
            <a:extLst>
              <a:ext uri="{FF2B5EF4-FFF2-40B4-BE49-F238E27FC236}">
                <a16:creationId xmlns:a16="http://schemas.microsoft.com/office/drawing/2014/main" id="{581032CC-A5C0-FB2A-CC18-A547551C953D}"/>
              </a:ext>
            </a:extLst>
          </p:cNvPr>
          <p:cNvGraphicFramePr>
            <a:graphicFrameLocks/>
          </p:cNvGraphicFramePr>
          <p:nvPr/>
        </p:nvGraphicFramePr>
        <p:xfrm>
          <a:off x="5747441" y="1081767"/>
          <a:ext cx="5071450" cy="5853187"/>
        </p:xfrm>
        <a:graphic>
          <a:graphicData uri="http://schemas.openxmlformats.org/drawingml/2006/chart">
            <c:chart xmlns:c="http://schemas.openxmlformats.org/drawingml/2006/chart" xmlns:r="http://schemas.openxmlformats.org/officeDocument/2006/relationships" r:id="rId3"/>
          </a:graphicData>
        </a:graphic>
      </p:graphicFrame>
      <p:pic>
        <p:nvPicPr>
          <p:cNvPr id="2" name="Bilde 1">
            <a:extLst>
              <a:ext uri="{FF2B5EF4-FFF2-40B4-BE49-F238E27FC236}">
                <a16:creationId xmlns:a16="http://schemas.microsoft.com/office/drawing/2014/main" id="{FE29D450-1B98-980B-CDC7-C8C7253EB5C1}"/>
              </a:ext>
            </a:extLst>
          </p:cNvPr>
          <p:cNvPicPr>
            <a:picLocks noChangeAspect="1"/>
          </p:cNvPicPr>
          <p:nvPr/>
        </p:nvPicPr>
        <p:blipFill>
          <a:blip r:embed="rId4"/>
          <a:srcRect l="33917" t="21185" r="35167" b="7111"/>
          <a:stretch/>
        </p:blipFill>
        <p:spPr>
          <a:xfrm>
            <a:off x="960544" y="1222217"/>
            <a:ext cx="3819685" cy="5268956"/>
          </a:xfrm>
          <a:prstGeom prst="rect">
            <a:avLst/>
          </a:prstGeom>
          <a:ln>
            <a:solidFill>
              <a:schemeClr val="tx1">
                <a:alpha val="80000"/>
              </a:schemeClr>
            </a:solidFill>
          </a:ln>
          <a:effectLst>
            <a:softEdge rad="12700"/>
          </a:effectLst>
        </p:spPr>
      </p:pic>
      <p:pic>
        <p:nvPicPr>
          <p:cNvPr id="1026" name="Picture 2" descr="Amerikas forente stater flagg på-knappen Arkivvektor (royaltyfri) 114588514  | Shutterstock">
            <a:extLst>
              <a:ext uri="{FF2B5EF4-FFF2-40B4-BE49-F238E27FC236}">
                <a16:creationId xmlns:a16="http://schemas.microsoft.com/office/drawing/2014/main" id="{B421F6CC-F333-F5F2-F41A-992CDF6DE4C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207" b="8114"/>
          <a:stretch/>
        </p:blipFill>
        <p:spPr bwMode="auto">
          <a:xfrm>
            <a:off x="7769526" y="2087120"/>
            <a:ext cx="306165" cy="283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na Flag China Circle Flag Arkivvektor (royaltyfri) 1215370705 |  Shutterstock">
            <a:extLst>
              <a:ext uri="{FF2B5EF4-FFF2-40B4-BE49-F238E27FC236}">
                <a16:creationId xmlns:a16="http://schemas.microsoft.com/office/drawing/2014/main" id="{58933CD0-8C2A-F42E-61D2-29240864638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587" b="9412"/>
          <a:stretch/>
        </p:blipFill>
        <p:spPr bwMode="auto">
          <a:xfrm>
            <a:off x="9906092" y="1564074"/>
            <a:ext cx="305840" cy="2837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uropa Europeisk Flagg - Gratis foto på Pixabay">
            <a:extLst>
              <a:ext uri="{FF2B5EF4-FFF2-40B4-BE49-F238E27FC236}">
                <a16:creationId xmlns:a16="http://schemas.microsoft.com/office/drawing/2014/main" id="{00BCE3BA-41E7-B6A7-3E8B-9459D3B3EA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5945" y="2927806"/>
            <a:ext cx="295227" cy="2952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Europa Europeisk Flagg - Gratis foto på Pixabay">
            <a:extLst>
              <a:ext uri="{FF2B5EF4-FFF2-40B4-BE49-F238E27FC236}">
                <a16:creationId xmlns:a16="http://schemas.microsoft.com/office/drawing/2014/main" id="{60E33157-7142-46CC-8425-5F44C08EE9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8467" y="4247199"/>
            <a:ext cx="295227" cy="295227"/>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Russia - Free flags icons">
            <a:extLst>
              <a:ext uri="{FF2B5EF4-FFF2-40B4-BE49-F238E27FC236}">
                <a16:creationId xmlns:a16="http://schemas.microsoft.com/office/drawing/2014/main" id="{86F8AEC9-2DFB-EDB1-5503-B183D972E49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7718" y="7568642"/>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Norway flag - Flags &amp; Maps Icons">
            <a:extLst>
              <a:ext uri="{FF2B5EF4-FFF2-40B4-BE49-F238E27FC236}">
                <a16:creationId xmlns:a16="http://schemas.microsoft.com/office/drawing/2014/main" id="{537F71A1-A9F5-33AB-E553-A9174D713D0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04388" y="5991248"/>
            <a:ext cx="295227" cy="29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29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0D68-AB9F-9348-8D2B-1EE8AB9B60F4}"/>
            </a:ext>
          </a:extLst>
        </p:cNvPr>
        <p:cNvGrpSpPr/>
        <p:nvPr/>
      </p:nvGrpSpPr>
      <p:grpSpPr>
        <a:xfrm>
          <a:off x="0" y="0"/>
          <a:ext cx="0" cy="0"/>
          <a:chOff x="0" y="0"/>
          <a:chExt cx="0" cy="0"/>
        </a:xfrm>
      </p:grpSpPr>
      <p:sp>
        <p:nvSpPr>
          <p:cNvPr id="4" name="Tittel 1">
            <a:extLst>
              <a:ext uri="{FF2B5EF4-FFF2-40B4-BE49-F238E27FC236}">
                <a16:creationId xmlns:a16="http://schemas.microsoft.com/office/drawing/2014/main" id="{B78F32F4-0806-7C82-59AF-150DB9650BBA}"/>
              </a:ext>
            </a:extLst>
          </p:cNvPr>
          <p:cNvSpPr txBox="1">
            <a:spLocks/>
          </p:cNvSpPr>
          <p:nvPr/>
        </p:nvSpPr>
        <p:spPr>
          <a:xfrm>
            <a:off x="813706" y="259897"/>
            <a:ext cx="11102069"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4800" b="1" dirty="0">
                <a:solidFill>
                  <a:srgbClr val="1F1F1F"/>
                </a:solidFill>
                <a:latin typeface="Neue Montreal"/>
              </a:rPr>
              <a:t>Sentrale forslag i </a:t>
            </a:r>
            <a:r>
              <a:rPr lang="nn-NO" sz="4800" b="1" dirty="0" err="1">
                <a:solidFill>
                  <a:srgbClr val="1F1F1F"/>
                </a:solidFill>
                <a:latin typeface="Neue Montreal"/>
              </a:rPr>
              <a:t>Draghi</a:t>
            </a:r>
            <a:r>
              <a:rPr lang="nn-NO" sz="4800" b="1" dirty="0">
                <a:solidFill>
                  <a:srgbClr val="1F1F1F"/>
                </a:solidFill>
                <a:latin typeface="Neue Montreal"/>
              </a:rPr>
              <a:t>-rapporten</a:t>
            </a:r>
            <a:endParaRPr lang="nb-NO" sz="3200" dirty="0"/>
          </a:p>
        </p:txBody>
      </p:sp>
      <p:pic>
        <p:nvPicPr>
          <p:cNvPr id="2" name="Bilde 1">
            <a:extLst>
              <a:ext uri="{FF2B5EF4-FFF2-40B4-BE49-F238E27FC236}">
                <a16:creationId xmlns:a16="http://schemas.microsoft.com/office/drawing/2014/main" id="{905B4B18-EF7F-665E-55F9-A3346B8C394D}"/>
              </a:ext>
            </a:extLst>
          </p:cNvPr>
          <p:cNvPicPr>
            <a:picLocks noChangeAspect="1"/>
          </p:cNvPicPr>
          <p:nvPr/>
        </p:nvPicPr>
        <p:blipFill>
          <a:blip r:embed="rId3"/>
          <a:srcRect l="33917" t="21185" r="35167" b="7111"/>
          <a:stretch/>
        </p:blipFill>
        <p:spPr>
          <a:xfrm>
            <a:off x="951491" y="1249378"/>
            <a:ext cx="3629562" cy="5102572"/>
          </a:xfrm>
          <a:prstGeom prst="rect">
            <a:avLst/>
          </a:prstGeom>
          <a:ln>
            <a:solidFill>
              <a:schemeClr val="tx1">
                <a:alpha val="80000"/>
              </a:schemeClr>
            </a:solidFill>
          </a:ln>
          <a:effectLst>
            <a:softEdge rad="12700"/>
          </a:effectLst>
        </p:spPr>
      </p:pic>
      <p:sp>
        <p:nvSpPr>
          <p:cNvPr id="5" name="TekstSylinder 4">
            <a:extLst>
              <a:ext uri="{FF2B5EF4-FFF2-40B4-BE49-F238E27FC236}">
                <a16:creationId xmlns:a16="http://schemas.microsoft.com/office/drawing/2014/main" id="{23418B74-363D-00DF-12DF-3E294939A3FE}"/>
              </a:ext>
            </a:extLst>
          </p:cNvPr>
          <p:cNvSpPr txBox="1"/>
          <p:nvPr/>
        </p:nvSpPr>
        <p:spPr>
          <a:xfrm>
            <a:off x="5024673" y="1249378"/>
            <a:ext cx="6437014" cy="5262979"/>
          </a:xfrm>
          <a:prstGeom prst="rect">
            <a:avLst/>
          </a:prstGeom>
          <a:noFill/>
        </p:spPr>
        <p:txBody>
          <a:bodyPr wrap="square" rtlCol="0">
            <a:spAutoFit/>
          </a:bodyPr>
          <a:lstStyle/>
          <a:p>
            <a:pPr marL="285750" indent="-285750">
              <a:buFont typeface="Arial" panose="020B0604020202020204" pitchFamily="34" charset="0"/>
              <a:buChar char="•"/>
            </a:pPr>
            <a:r>
              <a:rPr lang="nb-NO" sz="2400" dirty="0"/>
              <a:t>Sette FoU og innovasjon i sentrum av EUs politikk og prioriteringer</a:t>
            </a:r>
          </a:p>
          <a:p>
            <a:pPr marL="285750" indent="-285750">
              <a:buFont typeface="Arial" panose="020B0604020202020204" pitchFamily="34" charset="0"/>
              <a:buChar char="•"/>
            </a:pPr>
            <a:endParaRPr lang="nb-NO" sz="2400" dirty="0"/>
          </a:p>
          <a:p>
            <a:pPr marL="285750" indent="-285750">
              <a:buFont typeface="Arial" panose="020B0604020202020204" pitchFamily="34" charset="0"/>
              <a:buChar char="•"/>
            </a:pPr>
            <a:r>
              <a:rPr lang="nb-NO" sz="2400" dirty="0"/>
              <a:t>Styrke EUs konkurranseevne ift. Kina og USA</a:t>
            </a:r>
          </a:p>
          <a:p>
            <a:pPr marL="285750" indent="-285750">
              <a:buFont typeface="Arial" panose="020B0604020202020204" pitchFamily="34" charset="0"/>
              <a:buChar char="•"/>
            </a:pPr>
            <a:endParaRPr lang="nb-NO" sz="2400" dirty="0"/>
          </a:p>
          <a:p>
            <a:pPr marL="285750" indent="-285750">
              <a:buFont typeface="Arial" panose="020B0604020202020204" pitchFamily="34" charset="0"/>
              <a:buChar char="•"/>
            </a:pPr>
            <a:r>
              <a:rPr lang="nb-NO" sz="2400" dirty="0"/>
              <a:t>Økt satsing på vitenskapelig kvalitet, radikal innovasjon og entreprenørskap</a:t>
            </a:r>
          </a:p>
          <a:p>
            <a:pPr marL="285750" indent="-285750">
              <a:buFont typeface="Arial" panose="020B0604020202020204" pitchFamily="34" charset="0"/>
              <a:buChar char="•"/>
            </a:pPr>
            <a:endParaRPr lang="nb-NO" sz="2400" dirty="0"/>
          </a:p>
          <a:p>
            <a:pPr marL="285750" indent="-285750">
              <a:buFont typeface="Arial" panose="020B0604020202020204" pitchFamily="34" charset="0"/>
              <a:buChar char="•"/>
            </a:pPr>
            <a:r>
              <a:rPr lang="nb-NO" sz="2400" dirty="0"/>
              <a:t>Større og mer koordinerte felleseuropeiske satsinger, herunder rammeprogrammene</a:t>
            </a:r>
          </a:p>
          <a:p>
            <a:pPr marL="285750" indent="-285750">
              <a:buFont typeface="Arial" panose="020B0604020202020204" pitchFamily="34" charset="0"/>
              <a:buChar char="•"/>
            </a:pPr>
            <a:endParaRPr lang="nb-NO" sz="2400" dirty="0"/>
          </a:p>
          <a:p>
            <a:pPr marL="285750" indent="-285750">
              <a:buFont typeface="Arial" panose="020B0604020202020204" pitchFamily="34" charset="0"/>
              <a:buChar char="•"/>
            </a:pPr>
            <a:r>
              <a:rPr lang="nb-NO" sz="2400" dirty="0"/>
              <a:t>Ivareta åpenhet, inkludering og grunnleggende europeiske verdier</a:t>
            </a:r>
          </a:p>
          <a:p>
            <a:pPr marL="285750" indent="-285750">
              <a:buFont typeface="Arial" panose="020B0604020202020204" pitchFamily="34" charset="0"/>
              <a:buChar char="•"/>
            </a:pPr>
            <a:endParaRPr lang="nb-NO" sz="2400" dirty="0"/>
          </a:p>
        </p:txBody>
      </p:sp>
    </p:spTree>
    <p:extLst>
      <p:ext uri="{BB962C8B-B14F-4D97-AF65-F5344CB8AC3E}">
        <p14:creationId xmlns:p14="http://schemas.microsoft.com/office/powerpoint/2010/main" val="216711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99E43F9-20FE-210D-F574-F01A175F40F2}"/>
              </a:ext>
            </a:extLst>
          </p:cNvPr>
          <p:cNvSpPr>
            <a:spLocks noGrp="1"/>
          </p:cNvSpPr>
          <p:nvPr>
            <p:ph type="title"/>
          </p:nvPr>
        </p:nvSpPr>
        <p:spPr>
          <a:xfrm>
            <a:off x="686834" y="1153572"/>
            <a:ext cx="3200400" cy="4461163"/>
          </a:xfrm>
        </p:spPr>
        <p:txBody>
          <a:bodyPr>
            <a:normAutofit/>
          </a:bodyPr>
          <a:lstStyle/>
          <a:p>
            <a:r>
              <a:rPr lang="nb-NO">
                <a:solidFill>
                  <a:srgbClr val="FFFFFF"/>
                </a:solidFill>
              </a:rPr>
              <a:t>Internasjonal FoU 2022</a:t>
            </a:r>
            <a:endParaRPr lang="en-GB">
              <a:solidFill>
                <a:srgbClr val="FFFFFF"/>
              </a:solidFill>
            </a:endParaRPr>
          </a:p>
        </p:txBody>
      </p:sp>
      <p:sp>
        <p:nvSpPr>
          <p:cNvPr id="47" name="Arc 4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Plassholder for innhold 2">
            <a:extLst>
              <a:ext uri="{FF2B5EF4-FFF2-40B4-BE49-F238E27FC236}">
                <a16:creationId xmlns:a16="http://schemas.microsoft.com/office/drawing/2014/main" id="{7A80B9AC-7C6D-F366-1C59-9193B0439692}"/>
              </a:ext>
            </a:extLst>
          </p:cNvPr>
          <p:cNvSpPr>
            <a:spLocks noGrp="1"/>
          </p:cNvSpPr>
          <p:nvPr>
            <p:ph idx="1"/>
          </p:nvPr>
        </p:nvSpPr>
        <p:spPr>
          <a:xfrm>
            <a:off x="4447308" y="591344"/>
            <a:ext cx="6906491" cy="5585619"/>
          </a:xfrm>
        </p:spPr>
        <p:txBody>
          <a:bodyPr anchor="ctr">
            <a:normAutofit/>
          </a:bodyPr>
          <a:lstStyle/>
          <a:p>
            <a:r>
              <a:rPr lang="nb-NO"/>
              <a:t>Økonomisk utvikling, kriser, politikk</a:t>
            </a:r>
          </a:p>
          <a:p>
            <a:r>
              <a:rPr lang="nb-NO"/>
              <a:t>Samarbeid, samhandel og konkurranse</a:t>
            </a:r>
          </a:p>
          <a:p>
            <a:r>
              <a:rPr lang="nb-NO"/>
              <a:t>Konsentrasjon</a:t>
            </a:r>
          </a:p>
          <a:p>
            <a:r>
              <a:rPr lang="nb-NO"/>
              <a:t>Endret maktbalanse</a:t>
            </a:r>
          </a:p>
          <a:p>
            <a:r>
              <a:rPr lang="nb-NO"/>
              <a:t>Koronapandemien, vekst i 2020 tross resesjon </a:t>
            </a:r>
          </a:p>
          <a:p>
            <a:r>
              <a:rPr lang="nb-NO"/>
              <a:t>Realvekst på 4 prosent fra 2021 til 2022</a:t>
            </a:r>
          </a:p>
          <a:p>
            <a:r>
              <a:rPr lang="nb-NO"/>
              <a:t>Stabilt nivå på 2,73 prosent av BNP i OECD siste år</a:t>
            </a:r>
          </a:p>
          <a:p>
            <a:pPr marL="0" indent="0">
              <a:buNone/>
            </a:pPr>
            <a:endParaRPr lang="en-GB"/>
          </a:p>
        </p:txBody>
      </p:sp>
    </p:spTree>
    <p:extLst>
      <p:ext uri="{BB962C8B-B14F-4D97-AF65-F5344CB8AC3E}">
        <p14:creationId xmlns:p14="http://schemas.microsoft.com/office/powerpoint/2010/main" val="3900707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9B051-FAC9-69D2-EFAD-A9F1DDDDFBEA}"/>
            </a:ext>
          </a:extLst>
        </p:cNvPr>
        <p:cNvGrpSpPr/>
        <p:nvPr/>
      </p:nvGrpSpPr>
      <p:grpSpPr>
        <a:xfrm>
          <a:off x="0" y="0"/>
          <a:ext cx="0" cy="0"/>
          <a:chOff x="0" y="0"/>
          <a:chExt cx="0" cy="0"/>
        </a:xfrm>
      </p:grpSpPr>
      <p:sp>
        <p:nvSpPr>
          <p:cNvPr id="4" name="Tittel 1">
            <a:extLst>
              <a:ext uri="{FF2B5EF4-FFF2-40B4-BE49-F238E27FC236}">
                <a16:creationId xmlns:a16="http://schemas.microsoft.com/office/drawing/2014/main" id="{05029766-9980-1B79-D596-626EE600F0A8}"/>
              </a:ext>
            </a:extLst>
          </p:cNvPr>
          <p:cNvSpPr txBox="1">
            <a:spLocks/>
          </p:cNvSpPr>
          <p:nvPr/>
        </p:nvSpPr>
        <p:spPr>
          <a:xfrm>
            <a:off x="813706" y="259897"/>
            <a:ext cx="11102069"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4800" b="1" dirty="0">
                <a:solidFill>
                  <a:srgbClr val="1F1F1F"/>
                </a:solidFill>
                <a:latin typeface="Neue Montreal"/>
              </a:rPr>
              <a:t>Sentrale forslag i </a:t>
            </a:r>
            <a:r>
              <a:rPr lang="nn-NO" sz="4800" b="1" dirty="0" err="1">
                <a:solidFill>
                  <a:srgbClr val="1F1F1F"/>
                </a:solidFill>
                <a:latin typeface="Neue Montreal"/>
              </a:rPr>
              <a:t>Draghi</a:t>
            </a:r>
            <a:r>
              <a:rPr lang="nn-NO" sz="4800" b="1" dirty="0">
                <a:solidFill>
                  <a:srgbClr val="1F1F1F"/>
                </a:solidFill>
                <a:latin typeface="Neue Montreal"/>
              </a:rPr>
              <a:t>-rapporten</a:t>
            </a:r>
            <a:endParaRPr lang="nb-NO" sz="3200" dirty="0"/>
          </a:p>
        </p:txBody>
      </p:sp>
      <p:pic>
        <p:nvPicPr>
          <p:cNvPr id="2" name="Bilde 1">
            <a:extLst>
              <a:ext uri="{FF2B5EF4-FFF2-40B4-BE49-F238E27FC236}">
                <a16:creationId xmlns:a16="http://schemas.microsoft.com/office/drawing/2014/main" id="{5D2ADFB7-ECAC-8FEC-9BF6-3D05C671822A}"/>
              </a:ext>
            </a:extLst>
          </p:cNvPr>
          <p:cNvPicPr>
            <a:picLocks noChangeAspect="1"/>
          </p:cNvPicPr>
          <p:nvPr/>
        </p:nvPicPr>
        <p:blipFill>
          <a:blip r:embed="rId3"/>
          <a:srcRect l="33917" t="21185" r="35167" b="7111"/>
          <a:stretch/>
        </p:blipFill>
        <p:spPr>
          <a:xfrm>
            <a:off x="951491" y="1249378"/>
            <a:ext cx="3629562" cy="5102572"/>
          </a:xfrm>
          <a:prstGeom prst="rect">
            <a:avLst/>
          </a:prstGeom>
          <a:ln>
            <a:solidFill>
              <a:schemeClr val="tx1">
                <a:alpha val="80000"/>
              </a:schemeClr>
            </a:solidFill>
          </a:ln>
          <a:effectLst>
            <a:softEdge rad="12700"/>
          </a:effectLst>
        </p:spPr>
      </p:pic>
      <p:sp>
        <p:nvSpPr>
          <p:cNvPr id="5" name="TekstSylinder 4">
            <a:extLst>
              <a:ext uri="{FF2B5EF4-FFF2-40B4-BE49-F238E27FC236}">
                <a16:creationId xmlns:a16="http://schemas.microsoft.com/office/drawing/2014/main" id="{A3E8AD33-1FFD-1E08-4A31-0354E9C47692}"/>
              </a:ext>
            </a:extLst>
          </p:cNvPr>
          <p:cNvSpPr txBox="1"/>
          <p:nvPr/>
        </p:nvSpPr>
        <p:spPr>
          <a:xfrm>
            <a:off x="5024672" y="1249378"/>
            <a:ext cx="6668563" cy="5262979"/>
          </a:xfrm>
          <a:prstGeom prst="rect">
            <a:avLst/>
          </a:prstGeom>
          <a:noFill/>
        </p:spPr>
        <p:txBody>
          <a:bodyPr wrap="square" rtlCol="0">
            <a:spAutoFit/>
          </a:bodyPr>
          <a:lstStyle/>
          <a:p>
            <a:pPr marL="285750" indent="-285750">
              <a:buFont typeface="Arial" panose="020B0604020202020204" pitchFamily="34" charset="0"/>
              <a:buChar char="•"/>
            </a:pPr>
            <a:r>
              <a:rPr lang="nb-NO" sz="2400" dirty="0"/>
              <a:t>Sette FoU og innovasjon i sentrum av EUs politikk og prioriteringer</a:t>
            </a:r>
          </a:p>
          <a:p>
            <a:pPr marL="285750" indent="-285750">
              <a:buFont typeface="Arial" panose="020B0604020202020204" pitchFamily="34" charset="0"/>
              <a:buChar char="•"/>
            </a:pPr>
            <a:endParaRPr lang="nb-NO" sz="2400" dirty="0"/>
          </a:p>
          <a:p>
            <a:pPr marL="285750" indent="-285750">
              <a:buFont typeface="Arial" panose="020B0604020202020204" pitchFamily="34" charset="0"/>
              <a:buChar char="•"/>
            </a:pPr>
            <a:r>
              <a:rPr lang="nb-NO" sz="2400" b="1" dirty="0"/>
              <a:t>Styrke EUs konkurranseevne ift. Kina og USA</a:t>
            </a:r>
          </a:p>
          <a:p>
            <a:pPr marL="285750" indent="-285750">
              <a:buFont typeface="Arial" panose="020B0604020202020204" pitchFamily="34" charset="0"/>
              <a:buChar char="•"/>
            </a:pPr>
            <a:endParaRPr lang="nb-NO" sz="2400" b="1" dirty="0"/>
          </a:p>
          <a:p>
            <a:pPr marL="285750" indent="-285750">
              <a:buFont typeface="Arial" panose="020B0604020202020204" pitchFamily="34" charset="0"/>
              <a:buChar char="•"/>
            </a:pPr>
            <a:r>
              <a:rPr lang="nb-NO" sz="2400" b="1" dirty="0"/>
              <a:t>Økt satsing på vitenskapelig kvalitet, radikal innovasjon og entreprenørskap</a:t>
            </a:r>
          </a:p>
          <a:p>
            <a:pPr marL="285750" indent="-285750">
              <a:buFont typeface="Arial" panose="020B0604020202020204" pitchFamily="34" charset="0"/>
              <a:buChar char="•"/>
            </a:pPr>
            <a:endParaRPr lang="nb-NO" sz="2400" dirty="0"/>
          </a:p>
          <a:p>
            <a:pPr marL="285750" indent="-285750">
              <a:buFont typeface="Arial" panose="020B0604020202020204" pitchFamily="34" charset="0"/>
              <a:buChar char="•"/>
            </a:pPr>
            <a:r>
              <a:rPr lang="nb-NO" sz="2400" dirty="0"/>
              <a:t>Større og mer koordinerte felleseuropeiske satsinger, herunder rammeprogrammene</a:t>
            </a:r>
          </a:p>
          <a:p>
            <a:pPr marL="285750" indent="-285750">
              <a:buFont typeface="Arial" panose="020B0604020202020204" pitchFamily="34" charset="0"/>
              <a:buChar char="•"/>
            </a:pPr>
            <a:endParaRPr lang="nb-NO" sz="2400" dirty="0"/>
          </a:p>
          <a:p>
            <a:pPr marL="285750" indent="-285750">
              <a:buFont typeface="Arial" panose="020B0604020202020204" pitchFamily="34" charset="0"/>
              <a:buChar char="•"/>
            </a:pPr>
            <a:r>
              <a:rPr lang="nb-NO" sz="2400" dirty="0"/>
              <a:t>Ivareta åpenhet, inkludering og grunnleggende europeiske verdier</a:t>
            </a:r>
          </a:p>
          <a:p>
            <a:pPr marL="285750" indent="-285750">
              <a:buFont typeface="Arial" panose="020B0604020202020204" pitchFamily="34" charset="0"/>
              <a:buChar char="•"/>
            </a:pPr>
            <a:endParaRPr lang="nb-NO" sz="2400" dirty="0"/>
          </a:p>
        </p:txBody>
      </p:sp>
      <p:sp>
        <p:nvSpPr>
          <p:cNvPr id="6" name="Rektangel 5">
            <a:extLst>
              <a:ext uri="{FF2B5EF4-FFF2-40B4-BE49-F238E27FC236}">
                <a16:creationId xmlns:a16="http://schemas.microsoft.com/office/drawing/2014/main" id="{5B242D54-C91B-07BE-A9D4-8FCC0A33706C}"/>
              </a:ext>
            </a:extLst>
          </p:cNvPr>
          <p:cNvSpPr/>
          <p:nvPr/>
        </p:nvSpPr>
        <p:spPr>
          <a:xfrm>
            <a:off x="5109454" y="2382296"/>
            <a:ext cx="6668563" cy="1552575"/>
          </a:xfrm>
          <a:prstGeom prst="rect">
            <a:avLst/>
          </a:prstGeom>
          <a:solidFill>
            <a:schemeClr val="accent4">
              <a:lumMod val="75000"/>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28243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3F278-F3CC-84D3-79A5-322D317F6517}"/>
            </a:ext>
          </a:extLst>
        </p:cNvPr>
        <p:cNvGrpSpPr/>
        <p:nvPr/>
      </p:nvGrpSpPr>
      <p:grpSpPr>
        <a:xfrm>
          <a:off x="0" y="0"/>
          <a:ext cx="0" cy="0"/>
          <a:chOff x="0" y="0"/>
          <a:chExt cx="0" cy="0"/>
        </a:xfrm>
      </p:grpSpPr>
      <p:sp>
        <p:nvSpPr>
          <p:cNvPr id="4" name="Tittel 1">
            <a:extLst>
              <a:ext uri="{FF2B5EF4-FFF2-40B4-BE49-F238E27FC236}">
                <a16:creationId xmlns:a16="http://schemas.microsoft.com/office/drawing/2014/main" id="{E9AE780E-3A35-1B97-26F0-5C31707845C8}"/>
              </a:ext>
            </a:extLst>
          </p:cNvPr>
          <p:cNvSpPr txBox="1">
            <a:spLocks/>
          </p:cNvSpPr>
          <p:nvPr/>
        </p:nvSpPr>
        <p:spPr>
          <a:xfrm>
            <a:off x="813706" y="259897"/>
            <a:ext cx="11102069"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4800" b="1" dirty="0">
                <a:solidFill>
                  <a:srgbClr val="1F1F1F"/>
                </a:solidFill>
                <a:latin typeface="Neue Montreal"/>
              </a:rPr>
              <a:t>Sentrale forslag i </a:t>
            </a:r>
            <a:r>
              <a:rPr lang="nn-NO" sz="4800" b="1" dirty="0" err="1">
                <a:solidFill>
                  <a:srgbClr val="1F1F1F"/>
                </a:solidFill>
                <a:latin typeface="Neue Montreal"/>
              </a:rPr>
              <a:t>Draghi</a:t>
            </a:r>
            <a:r>
              <a:rPr lang="nn-NO" sz="4800" b="1" dirty="0">
                <a:solidFill>
                  <a:srgbClr val="1F1F1F"/>
                </a:solidFill>
                <a:latin typeface="Neue Montreal"/>
              </a:rPr>
              <a:t>-rapporten</a:t>
            </a:r>
            <a:endParaRPr lang="nb-NO" sz="3200" dirty="0"/>
          </a:p>
        </p:txBody>
      </p:sp>
      <p:graphicFrame>
        <p:nvGraphicFramePr>
          <p:cNvPr id="3" name="Diagram 2">
            <a:extLst>
              <a:ext uri="{FF2B5EF4-FFF2-40B4-BE49-F238E27FC236}">
                <a16:creationId xmlns:a16="http://schemas.microsoft.com/office/drawing/2014/main" id="{39094F6D-D023-ED3A-458C-2B9A157AB52B}"/>
              </a:ext>
            </a:extLst>
          </p:cNvPr>
          <p:cNvGraphicFramePr>
            <a:graphicFrameLocks/>
          </p:cNvGraphicFramePr>
          <p:nvPr/>
        </p:nvGraphicFramePr>
        <p:xfrm>
          <a:off x="5701587" y="1081768"/>
          <a:ext cx="6008451" cy="50486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Sylinder 6">
            <a:extLst>
              <a:ext uri="{FF2B5EF4-FFF2-40B4-BE49-F238E27FC236}">
                <a16:creationId xmlns:a16="http://schemas.microsoft.com/office/drawing/2014/main" id="{90A1E992-08F3-85F2-7354-CD18EEC4B9AC}"/>
              </a:ext>
            </a:extLst>
          </p:cNvPr>
          <p:cNvSpPr txBox="1"/>
          <p:nvPr/>
        </p:nvSpPr>
        <p:spPr>
          <a:xfrm>
            <a:off x="905253" y="1081768"/>
            <a:ext cx="4498019" cy="4216539"/>
          </a:xfrm>
          <a:prstGeom prst="rect">
            <a:avLst/>
          </a:prstGeom>
          <a:noFill/>
        </p:spPr>
        <p:txBody>
          <a:bodyPr wrap="square" rtlCol="0">
            <a:spAutoFit/>
          </a:bodyPr>
          <a:lstStyle/>
          <a:p>
            <a:r>
              <a:rPr lang="nb-NO" sz="2800" i="1" dirty="0"/>
              <a:t>«</a:t>
            </a:r>
            <a:r>
              <a:rPr lang="nb-NO" sz="2800" i="1" dirty="0" err="1"/>
              <a:t>the</a:t>
            </a:r>
            <a:r>
              <a:rPr lang="nb-NO" sz="2800" i="1" dirty="0"/>
              <a:t> </a:t>
            </a:r>
            <a:r>
              <a:rPr lang="nb-NO" sz="2800" i="1" dirty="0" err="1"/>
              <a:t>approach</a:t>
            </a:r>
            <a:r>
              <a:rPr lang="nb-NO" sz="2800" i="1" dirty="0"/>
              <a:t> and </a:t>
            </a:r>
            <a:r>
              <a:rPr lang="nb-NO" sz="2800" i="1" dirty="0" err="1"/>
              <a:t>clusters</a:t>
            </a:r>
            <a:r>
              <a:rPr lang="nb-NO" sz="2800" i="1" dirty="0"/>
              <a:t> </a:t>
            </a:r>
            <a:r>
              <a:rPr lang="nb-NO" sz="2800" i="1" dirty="0" err="1"/>
              <a:t>defined</a:t>
            </a:r>
            <a:r>
              <a:rPr lang="nb-NO" sz="2800" i="1" dirty="0"/>
              <a:t> in </a:t>
            </a:r>
            <a:r>
              <a:rPr lang="nb-NO" sz="2800" i="1" dirty="0" err="1"/>
              <a:t>Pillar</a:t>
            </a:r>
            <a:r>
              <a:rPr lang="nb-NO" sz="2800" i="1" dirty="0"/>
              <a:t> 2 </a:t>
            </a:r>
            <a:r>
              <a:rPr lang="nb-NO" sz="2800" i="1" dirty="0" err="1"/>
              <a:t>should</a:t>
            </a:r>
            <a:r>
              <a:rPr lang="nb-NO" sz="2800" i="1" dirty="0"/>
              <a:t> be </a:t>
            </a:r>
            <a:r>
              <a:rPr lang="nb-NO" sz="2800" i="1" dirty="0" err="1"/>
              <a:t>reviewed</a:t>
            </a:r>
            <a:r>
              <a:rPr lang="nb-NO" sz="2800" i="1" dirty="0"/>
              <a:t> (…) The overall </a:t>
            </a:r>
            <a:r>
              <a:rPr lang="nb-NO" sz="2800" i="1" dirty="0" err="1"/>
              <a:t>budget</a:t>
            </a:r>
            <a:r>
              <a:rPr lang="nb-NO" sz="2800" i="1" dirty="0"/>
              <a:t> </a:t>
            </a:r>
            <a:r>
              <a:rPr lang="nb-NO" sz="2800" i="1" dirty="0" err="1"/>
              <a:t>allocation</a:t>
            </a:r>
            <a:r>
              <a:rPr lang="nb-NO" sz="2800" i="1" dirty="0"/>
              <a:t> </a:t>
            </a:r>
            <a:r>
              <a:rPr lang="nb-NO" sz="2800" i="1" dirty="0" err="1"/>
              <a:t>should</a:t>
            </a:r>
            <a:r>
              <a:rPr lang="nb-NO" sz="2800" i="1" dirty="0"/>
              <a:t> be re-</a:t>
            </a:r>
            <a:r>
              <a:rPr lang="nb-NO" sz="2800" i="1" dirty="0" err="1"/>
              <a:t>thought</a:t>
            </a:r>
            <a:r>
              <a:rPr lang="nb-NO" sz="2800" i="1" dirty="0"/>
              <a:t> and re-</a:t>
            </a:r>
            <a:r>
              <a:rPr lang="nb-NO" sz="2800" i="1" dirty="0" err="1"/>
              <a:t>directed</a:t>
            </a:r>
            <a:r>
              <a:rPr lang="nb-NO" sz="2800" i="1" dirty="0"/>
              <a:t> </a:t>
            </a:r>
            <a:r>
              <a:rPr lang="nb-NO" sz="2800" i="1" dirty="0" err="1"/>
              <a:t>towards</a:t>
            </a:r>
            <a:r>
              <a:rPr lang="nb-NO" sz="2800" i="1" dirty="0"/>
              <a:t> </a:t>
            </a:r>
            <a:r>
              <a:rPr lang="nb-NO" sz="2800" i="1" dirty="0" err="1"/>
              <a:t>disruptive</a:t>
            </a:r>
            <a:r>
              <a:rPr lang="nb-NO" sz="2800" i="1" dirty="0"/>
              <a:t> </a:t>
            </a:r>
            <a:r>
              <a:rPr lang="nb-NO" sz="2800" i="1" dirty="0" err="1"/>
              <a:t>innovation</a:t>
            </a:r>
            <a:r>
              <a:rPr lang="nb-NO" sz="2800" i="1" dirty="0"/>
              <a:t>»</a:t>
            </a:r>
          </a:p>
          <a:p>
            <a:pPr marL="285750" indent="-285750">
              <a:buFont typeface="Arial" panose="020B0604020202020204" pitchFamily="34" charset="0"/>
              <a:buChar char="•"/>
            </a:pPr>
            <a:endParaRPr lang="nb-NO" sz="2400" dirty="0"/>
          </a:p>
          <a:p>
            <a:r>
              <a:rPr lang="nb-NO" sz="2400" dirty="0"/>
              <a:t>Draghi-report, 2024</a:t>
            </a:r>
          </a:p>
          <a:p>
            <a:pPr marL="285750" indent="-285750">
              <a:buFont typeface="Arial" panose="020B0604020202020204" pitchFamily="34" charset="0"/>
              <a:buChar char="•"/>
            </a:pPr>
            <a:endParaRPr lang="nb-NO" sz="2400" dirty="0"/>
          </a:p>
        </p:txBody>
      </p:sp>
    </p:spTree>
    <p:extLst>
      <p:ext uri="{BB962C8B-B14F-4D97-AF65-F5344CB8AC3E}">
        <p14:creationId xmlns:p14="http://schemas.microsoft.com/office/powerpoint/2010/main" val="2066060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7FDBD-C10D-3C60-A9DD-D6931934D86A}"/>
            </a:ext>
          </a:extLst>
        </p:cNvPr>
        <p:cNvGrpSpPr/>
        <p:nvPr/>
      </p:nvGrpSpPr>
      <p:grpSpPr>
        <a:xfrm>
          <a:off x="0" y="0"/>
          <a:ext cx="0" cy="0"/>
          <a:chOff x="0" y="0"/>
          <a:chExt cx="0" cy="0"/>
        </a:xfrm>
      </p:grpSpPr>
      <p:sp>
        <p:nvSpPr>
          <p:cNvPr id="4" name="Tittel 1">
            <a:extLst>
              <a:ext uri="{FF2B5EF4-FFF2-40B4-BE49-F238E27FC236}">
                <a16:creationId xmlns:a16="http://schemas.microsoft.com/office/drawing/2014/main" id="{B902E095-7E38-5EB6-1C1F-DD2044D695B3}"/>
              </a:ext>
            </a:extLst>
          </p:cNvPr>
          <p:cNvSpPr txBox="1">
            <a:spLocks/>
          </p:cNvSpPr>
          <p:nvPr/>
        </p:nvSpPr>
        <p:spPr>
          <a:xfrm>
            <a:off x="569314" y="419495"/>
            <a:ext cx="11849349"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4800" b="1" dirty="0">
                <a:solidFill>
                  <a:srgbClr val="1F1F1F"/>
                </a:solidFill>
                <a:latin typeface="Neue Montreal"/>
              </a:rPr>
              <a:t>OECDs legger </a:t>
            </a:r>
            <a:r>
              <a:rPr lang="nn-NO" sz="4800" b="1">
                <a:solidFill>
                  <a:srgbClr val="1F1F1F"/>
                </a:solidFill>
                <a:latin typeface="Neue Montreal"/>
              </a:rPr>
              <a:t>mer</a:t>
            </a:r>
            <a:r>
              <a:rPr lang="nn-NO" sz="4800" b="1" dirty="0">
                <a:solidFill>
                  <a:srgbClr val="1F1F1F"/>
                </a:solidFill>
                <a:latin typeface="Neue Montreal"/>
              </a:rPr>
              <a:t> vekt på FoU og innovasjon for å møte kriser og </a:t>
            </a:r>
            <a:r>
              <a:rPr lang="nn-NO" sz="4800" b="1" dirty="0" err="1">
                <a:solidFill>
                  <a:srgbClr val="1F1F1F"/>
                </a:solidFill>
                <a:latin typeface="Neue Montreal"/>
              </a:rPr>
              <a:t>samfunnsutfordringer</a:t>
            </a:r>
            <a:endParaRPr lang="nb-NO" sz="3200" dirty="0"/>
          </a:p>
        </p:txBody>
      </p:sp>
      <p:sp>
        <p:nvSpPr>
          <p:cNvPr id="2" name="TekstSylinder 1">
            <a:extLst>
              <a:ext uri="{FF2B5EF4-FFF2-40B4-BE49-F238E27FC236}">
                <a16:creationId xmlns:a16="http://schemas.microsoft.com/office/drawing/2014/main" id="{C6AAF666-2AEB-C7F5-A11B-3ACFB6CE8E36}"/>
              </a:ext>
            </a:extLst>
          </p:cNvPr>
          <p:cNvSpPr txBox="1"/>
          <p:nvPr/>
        </p:nvSpPr>
        <p:spPr>
          <a:xfrm>
            <a:off x="4842588" y="1990697"/>
            <a:ext cx="6570775" cy="4708981"/>
          </a:xfrm>
          <a:prstGeom prst="rect">
            <a:avLst/>
          </a:prstGeom>
          <a:noFill/>
        </p:spPr>
        <p:txBody>
          <a:bodyPr wrap="square">
            <a:spAutoFit/>
          </a:bodyPr>
          <a:lstStyle/>
          <a:p>
            <a:pPr lvl="0"/>
            <a:r>
              <a:rPr lang="nb-NO" sz="2000" i="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400" i="1" dirty="0"/>
              <a:t>We acknowledge the crucial role of science, technology, and innovation policies to urgently </a:t>
            </a:r>
            <a:r>
              <a:rPr lang="en-US" sz="2400" b="1" i="1" dirty="0"/>
              <a:t>tackle global crises </a:t>
            </a:r>
            <a:r>
              <a:rPr lang="en-US" sz="2400" i="1" dirty="0"/>
              <a:t>such as climate change, biodiversity loss and pollution, including their impacts on the Ocean, as well as emerging diseases and pandemics, and growing insecurity in food, water, and energy supplies, against the backdrop of rising inequalities, poverty, geopolitical tensions, and conflicts.</a:t>
            </a:r>
            <a:r>
              <a:rPr lang="nb-NO" sz="2400" i="1" dirty="0"/>
              <a:t>».</a:t>
            </a:r>
          </a:p>
          <a:p>
            <a:endParaRPr lang="nb-NO" kern="100" dirty="0">
              <a:latin typeface="Calibri" panose="020F0502020204030204" pitchFamily="34" charset="0"/>
              <a:ea typeface="Calibri" panose="020F0502020204030204" pitchFamily="34" charset="0"/>
              <a:cs typeface="Times New Roman" panose="02020603050405020304" pitchFamily="18" charset="0"/>
            </a:endParaRPr>
          </a:p>
          <a:p>
            <a:endParaRPr lang="nb-NO" kern="100" dirty="0">
              <a:latin typeface="Calibri" panose="020F0502020204030204" pitchFamily="34" charset="0"/>
              <a:ea typeface="Calibri" panose="020F0502020204030204" pitchFamily="34" charset="0"/>
              <a:cs typeface="Times New Roman" panose="02020603050405020304" pitchFamily="18" charset="0"/>
            </a:endParaRPr>
          </a:p>
          <a:p>
            <a:r>
              <a:rPr lang="nb-NO" sz="2400" dirty="0"/>
              <a:t>OECD-</a:t>
            </a:r>
            <a:r>
              <a:rPr lang="en-US" sz="2400" dirty="0"/>
              <a:t>Declaration CSTP Ministerial Meeting, April 2024</a:t>
            </a:r>
            <a:endParaRPr lang="nb-NO" sz="2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Bilde 2">
            <a:extLst>
              <a:ext uri="{FF2B5EF4-FFF2-40B4-BE49-F238E27FC236}">
                <a16:creationId xmlns:a16="http://schemas.microsoft.com/office/drawing/2014/main" id="{D0064714-A2E5-D9D3-C24C-F8D6C2491A13}"/>
              </a:ext>
            </a:extLst>
          </p:cNvPr>
          <p:cNvPicPr>
            <a:picLocks noChangeAspect="1"/>
          </p:cNvPicPr>
          <p:nvPr/>
        </p:nvPicPr>
        <p:blipFill rotWithShape="1">
          <a:blip r:embed="rId3"/>
          <a:srcRect l="34072" t="10381" r="34930" b="11904"/>
          <a:stretch/>
        </p:blipFill>
        <p:spPr>
          <a:xfrm>
            <a:off x="778637" y="1990697"/>
            <a:ext cx="3215805" cy="45348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98264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3BC4D-9D18-B616-E8B3-255F6EAFF87D}"/>
            </a:ext>
          </a:extLst>
        </p:cNvPr>
        <p:cNvGrpSpPr/>
        <p:nvPr/>
      </p:nvGrpSpPr>
      <p:grpSpPr>
        <a:xfrm>
          <a:off x="0" y="0"/>
          <a:ext cx="0" cy="0"/>
          <a:chOff x="0" y="0"/>
          <a:chExt cx="0" cy="0"/>
        </a:xfrm>
      </p:grpSpPr>
      <p:sp>
        <p:nvSpPr>
          <p:cNvPr id="4" name="Tittel 1">
            <a:extLst>
              <a:ext uri="{FF2B5EF4-FFF2-40B4-BE49-F238E27FC236}">
                <a16:creationId xmlns:a16="http://schemas.microsoft.com/office/drawing/2014/main" id="{1205A5AC-6476-43D4-1A51-E41E09DE3E6C}"/>
              </a:ext>
            </a:extLst>
          </p:cNvPr>
          <p:cNvSpPr txBox="1">
            <a:spLocks/>
          </p:cNvSpPr>
          <p:nvPr/>
        </p:nvSpPr>
        <p:spPr>
          <a:xfrm>
            <a:off x="813706" y="259897"/>
            <a:ext cx="11102069" cy="164374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00"/>
              </a:spcAft>
            </a:pPr>
            <a:r>
              <a:rPr lang="nn-NO" sz="4800" b="1" dirty="0">
                <a:solidFill>
                  <a:srgbClr val="1F1F1F"/>
                </a:solidFill>
                <a:latin typeface="Neue Montreal"/>
              </a:rPr>
              <a:t>Sentrale </a:t>
            </a:r>
            <a:r>
              <a:rPr lang="nn-NO" sz="4800" b="1" dirty="0" err="1">
                <a:solidFill>
                  <a:srgbClr val="1F1F1F"/>
                </a:solidFill>
                <a:latin typeface="Neue Montreal"/>
              </a:rPr>
              <a:t>faktorer</a:t>
            </a:r>
            <a:r>
              <a:rPr lang="nn-NO" sz="4800" b="1" dirty="0">
                <a:solidFill>
                  <a:srgbClr val="1F1F1F"/>
                </a:solidFill>
                <a:latin typeface="Neue Montreal"/>
              </a:rPr>
              <a:t> i internasjonal FoU- og innovasjonspolitikk: </a:t>
            </a:r>
            <a:r>
              <a:rPr lang="nn-NO" sz="4800" b="1" dirty="0" err="1">
                <a:solidFill>
                  <a:srgbClr val="1F1F1F"/>
                </a:solidFill>
                <a:latin typeface="Neue Montreal"/>
              </a:rPr>
              <a:t>Samspill</a:t>
            </a:r>
            <a:r>
              <a:rPr lang="nn-NO" sz="4800" b="1" dirty="0">
                <a:solidFill>
                  <a:srgbClr val="1F1F1F"/>
                </a:solidFill>
                <a:latin typeface="Neue Montreal"/>
              </a:rPr>
              <a:t> eller konflikt?</a:t>
            </a:r>
            <a:endParaRPr lang="nb-NO" sz="3200" dirty="0"/>
          </a:p>
        </p:txBody>
      </p:sp>
      <p:pic>
        <p:nvPicPr>
          <p:cNvPr id="3" name="Bilde 2">
            <a:extLst>
              <a:ext uri="{FF2B5EF4-FFF2-40B4-BE49-F238E27FC236}">
                <a16:creationId xmlns:a16="http://schemas.microsoft.com/office/drawing/2014/main" id="{EB258266-F8CB-DB84-8609-77BFEB713C32}"/>
              </a:ext>
            </a:extLst>
          </p:cNvPr>
          <p:cNvPicPr>
            <a:picLocks noChangeAspect="1"/>
          </p:cNvPicPr>
          <p:nvPr/>
        </p:nvPicPr>
        <p:blipFill rotWithShape="1">
          <a:blip r:embed="rId3"/>
          <a:srcRect l="34072" t="10381" r="34930" b="11904"/>
          <a:stretch/>
        </p:blipFill>
        <p:spPr>
          <a:xfrm>
            <a:off x="4447395" y="2432329"/>
            <a:ext cx="2900473" cy="3992949"/>
          </a:xfrm>
          <a:prstGeom prst="rect">
            <a:avLst/>
          </a:prstGeom>
          <a:ln>
            <a:noFill/>
          </a:ln>
          <a:effectLst>
            <a:outerShdw blurRad="190500" algn="tl" rotWithShape="0">
              <a:srgbClr val="000000">
                <a:alpha val="70000"/>
              </a:srgbClr>
            </a:outerShdw>
          </a:effectLst>
        </p:spPr>
      </p:pic>
      <p:pic>
        <p:nvPicPr>
          <p:cNvPr id="5" name="Bilde 4">
            <a:extLst>
              <a:ext uri="{FF2B5EF4-FFF2-40B4-BE49-F238E27FC236}">
                <a16:creationId xmlns:a16="http://schemas.microsoft.com/office/drawing/2014/main" id="{F13811A6-8BA7-CFB2-B6D5-D04950E96529}"/>
              </a:ext>
            </a:extLst>
          </p:cNvPr>
          <p:cNvPicPr>
            <a:picLocks noChangeAspect="1"/>
          </p:cNvPicPr>
          <p:nvPr/>
        </p:nvPicPr>
        <p:blipFill>
          <a:blip r:embed="rId4"/>
          <a:srcRect l="35241" t="21928" r="36340" b="16666"/>
          <a:stretch/>
        </p:blipFill>
        <p:spPr>
          <a:xfrm>
            <a:off x="960328" y="2432329"/>
            <a:ext cx="3020095" cy="3992948"/>
          </a:xfrm>
          <a:prstGeom prst="rect">
            <a:avLst/>
          </a:prstGeom>
          <a:ln>
            <a:noFill/>
          </a:ln>
          <a:effectLst>
            <a:outerShdw blurRad="190500" algn="tl" rotWithShape="0">
              <a:srgbClr val="000000">
                <a:alpha val="70000"/>
              </a:srgbClr>
            </a:outerShdw>
          </a:effectLst>
        </p:spPr>
      </p:pic>
      <p:pic>
        <p:nvPicPr>
          <p:cNvPr id="6" name="Bilde 5">
            <a:extLst>
              <a:ext uri="{FF2B5EF4-FFF2-40B4-BE49-F238E27FC236}">
                <a16:creationId xmlns:a16="http://schemas.microsoft.com/office/drawing/2014/main" id="{EFB6028E-0D31-7051-42AC-E4DB33BD63E5}"/>
              </a:ext>
            </a:extLst>
          </p:cNvPr>
          <p:cNvPicPr>
            <a:picLocks noChangeAspect="1"/>
          </p:cNvPicPr>
          <p:nvPr/>
        </p:nvPicPr>
        <p:blipFill>
          <a:blip r:embed="rId5"/>
          <a:srcRect l="33917" t="21185" r="35167" b="7111"/>
          <a:stretch/>
        </p:blipFill>
        <p:spPr>
          <a:xfrm>
            <a:off x="7921594" y="2432330"/>
            <a:ext cx="2801824" cy="3992948"/>
          </a:xfrm>
          <a:prstGeom prst="rect">
            <a:avLst/>
          </a:prstGeom>
          <a:ln>
            <a:noFill/>
          </a:ln>
          <a:effectLst>
            <a:outerShdw blurRad="190500" algn="tl" rotWithShape="0">
              <a:srgbClr val="000000">
                <a:alpha val="70000"/>
              </a:srgbClr>
            </a:outerShdw>
          </a:effectLst>
        </p:spPr>
      </p:pic>
      <p:sp>
        <p:nvSpPr>
          <p:cNvPr id="8" name="Tittel 1">
            <a:extLst>
              <a:ext uri="{FF2B5EF4-FFF2-40B4-BE49-F238E27FC236}">
                <a16:creationId xmlns:a16="http://schemas.microsoft.com/office/drawing/2014/main" id="{1646FDB4-9CC5-62D7-9D73-692309ED8CA7}"/>
              </a:ext>
            </a:extLst>
          </p:cNvPr>
          <p:cNvSpPr txBox="1">
            <a:spLocks/>
          </p:cNvSpPr>
          <p:nvPr/>
        </p:nvSpPr>
        <p:spPr>
          <a:xfrm>
            <a:off x="1287229" y="1779151"/>
            <a:ext cx="2873303" cy="653177"/>
          </a:xfrm>
          <a:prstGeom prst="rect">
            <a:avLst/>
          </a:prstGeom>
        </p:spPr>
        <p:txBody>
          <a:bodyPr vert="horz" lIns="91440" tIns="45720" rIns="91440" bIns="45720" rtlCol="0" anchor="ctr">
            <a:normAutofit fontScale="97500"/>
          </a:bodyPr>
          <a:lstStyle>
            <a:defPPr>
              <a:defRPr lang="nb-NO"/>
            </a:defPPr>
            <a:lvl1pPr algn="ctr">
              <a:lnSpc>
                <a:spcPct val="90000"/>
              </a:lnSpc>
              <a:spcBef>
                <a:spcPct val="0"/>
              </a:spcBef>
              <a:buNone/>
              <a:defRPr sz="3200">
                <a:latin typeface="+mj-lt"/>
                <a:ea typeface="+mj-ea"/>
                <a:cs typeface="+mj-cs"/>
              </a:defRPr>
            </a:lvl1pPr>
          </a:lstStyle>
          <a:p>
            <a:pPr algn="l"/>
            <a:r>
              <a:rPr lang="nb-NO" dirty="0"/>
              <a:t>        Krig</a:t>
            </a:r>
          </a:p>
        </p:txBody>
      </p:sp>
      <p:sp>
        <p:nvSpPr>
          <p:cNvPr id="9" name="Tittel 1">
            <a:extLst>
              <a:ext uri="{FF2B5EF4-FFF2-40B4-BE49-F238E27FC236}">
                <a16:creationId xmlns:a16="http://schemas.microsoft.com/office/drawing/2014/main" id="{AE10B1DF-79CE-2AA9-32D9-16482799382A}"/>
              </a:ext>
            </a:extLst>
          </p:cNvPr>
          <p:cNvSpPr txBox="1">
            <a:spLocks/>
          </p:cNvSpPr>
          <p:nvPr/>
        </p:nvSpPr>
        <p:spPr>
          <a:xfrm>
            <a:off x="7846993" y="1577051"/>
            <a:ext cx="3057778" cy="653177"/>
          </a:xfrm>
          <a:prstGeom prst="rect">
            <a:avLst/>
          </a:prstGeom>
        </p:spPr>
        <p:txBody>
          <a:bodyPr vert="horz" lIns="91440" tIns="45720" rIns="91440" bIns="45720" rtlCol="0" anchor="ctr">
            <a:noAutofit/>
          </a:bodyPr>
          <a:lstStyle>
            <a:defPPr>
              <a:defRPr lang="nb-NO"/>
            </a:defPPr>
            <a:lvl1pPr algn="ctr">
              <a:lnSpc>
                <a:spcPct val="90000"/>
              </a:lnSpc>
              <a:spcBef>
                <a:spcPct val="0"/>
              </a:spcBef>
              <a:buNone/>
              <a:defRPr sz="3200">
                <a:latin typeface="+mj-lt"/>
                <a:ea typeface="+mj-ea"/>
                <a:cs typeface="+mj-cs"/>
              </a:defRPr>
            </a:lvl1pPr>
          </a:lstStyle>
          <a:p>
            <a:r>
              <a:rPr lang="nb-NO" dirty="0"/>
              <a:t>        Konkurranseevne                                                    </a:t>
            </a:r>
          </a:p>
        </p:txBody>
      </p:sp>
      <p:sp>
        <p:nvSpPr>
          <p:cNvPr id="10" name="Tittel 1">
            <a:extLst>
              <a:ext uri="{FF2B5EF4-FFF2-40B4-BE49-F238E27FC236}">
                <a16:creationId xmlns:a16="http://schemas.microsoft.com/office/drawing/2014/main" id="{2A186B36-1CF2-CC77-68E9-993A7250DB42}"/>
              </a:ext>
            </a:extLst>
          </p:cNvPr>
          <p:cNvSpPr txBox="1">
            <a:spLocks/>
          </p:cNvSpPr>
          <p:nvPr/>
        </p:nvSpPr>
        <p:spPr>
          <a:xfrm>
            <a:off x="3984045" y="1779151"/>
            <a:ext cx="3057778" cy="6531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200" dirty="0"/>
              <a:t>        Kriser</a:t>
            </a:r>
          </a:p>
        </p:txBody>
      </p:sp>
    </p:spTree>
    <p:extLst>
      <p:ext uri="{BB962C8B-B14F-4D97-AF65-F5344CB8AC3E}">
        <p14:creationId xmlns:p14="http://schemas.microsoft.com/office/powerpoint/2010/main" val="4168643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B0CB741-250C-1584-1EFC-A54689CC1139}"/>
              </a:ext>
            </a:extLst>
          </p:cNvPr>
          <p:cNvSpPr>
            <a:spLocks noGrp="1"/>
          </p:cNvSpPr>
          <p:nvPr>
            <p:ph type="body" sz="quarter" idx="17"/>
          </p:nvPr>
        </p:nvSpPr>
        <p:spPr/>
        <p:txBody>
          <a:bodyPr/>
          <a:lstStyle/>
          <a:p>
            <a:endParaRPr lang="en-US"/>
          </a:p>
        </p:txBody>
      </p:sp>
      <p:sp>
        <p:nvSpPr>
          <p:cNvPr id="12" name="Title 11">
            <a:extLst>
              <a:ext uri="{FF2B5EF4-FFF2-40B4-BE49-F238E27FC236}">
                <a16:creationId xmlns:a16="http://schemas.microsoft.com/office/drawing/2014/main" id="{88D6712D-C227-04CA-E16B-98A2C89443F4}"/>
              </a:ext>
            </a:extLst>
          </p:cNvPr>
          <p:cNvSpPr>
            <a:spLocks noGrp="1"/>
          </p:cNvSpPr>
          <p:nvPr>
            <p:ph type="title"/>
          </p:nvPr>
        </p:nvSpPr>
        <p:spPr/>
        <p:txBody>
          <a:bodyPr>
            <a:normAutofit fontScale="90000"/>
          </a:bodyPr>
          <a:lstStyle/>
          <a:p>
            <a:r>
              <a:rPr lang="en-US" err="1"/>
              <a:t>Hvordan</a:t>
            </a:r>
            <a:r>
              <a:rPr lang="en-US"/>
              <a:t> </a:t>
            </a:r>
            <a:r>
              <a:rPr lang="en-US" err="1"/>
              <a:t>opplever</a:t>
            </a:r>
            <a:r>
              <a:rPr lang="en-US"/>
              <a:t> </a:t>
            </a:r>
            <a:r>
              <a:rPr lang="en-US" err="1"/>
              <a:t>institusjonene</a:t>
            </a:r>
            <a:r>
              <a:rPr lang="en-US"/>
              <a:t> </a:t>
            </a:r>
            <a:r>
              <a:rPr lang="en-US" err="1"/>
              <a:t>internasjonalisering</a:t>
            </a:r>
            <a:r>
              <a:rPr lang="en-US"/>
              <a:t>?</a:t>
            </a:r>
          </a:p>
        </p:txBody>
      </p:sp>
      <p:sp>
        <p:nvSpPr>
          <p:cNvPr id="7" name="Date Placeholder 6">
            <a:extLst>
              <a:ext uri="{FF2B5EF4-FFF2-40B4-BE49-F238E27FC236}">
                <a16:creationId xmlns:a16="http://schemas.microsoft.com/office/drawing/2014/main" id="{1FE0839F-7AF7-4025-2280-C28576AD398B}"/>
              </a:ext>
            </a:extLst>
          </p:cNvPr>
          <p:cNvSpPr>
            <a:spLocks noGrp="1"/>
          </p:cNvSpPr>
          <p:nvPr>
            <p:ph type="dt" sz="half" idx="10"/>
          </p:nvPr>
        </p:nvSpPr>
        <p:spPr/>
        <p:txBody>
          <a:bodyPr/>
          <a:lstStyle/>
          <a:p>
            <a:r>
              <a:rPr lang="en-US"/>
              <a:t>11.11.2024</a:t>
            </a:r>
          </a:p>
        </p:txBody>
      </p:sp>
      <p:sp>
        <p:nvSpPr>
          <p:cNvPr id="13" name="Subtitle 12">
            <a:extLst>
              <a:ext uri="{FF2B5EF4-FFF2-40B4-BE49-F238E27FC236}">
                <a16:creationId xmlns:a16="http://schemas.microsoft.com/office/drawing/2014/main" id="{9EB75878-E9BE-6CFD-8E63-BA93D64A7F27}"/>
              </a:ext>
            </a:extLst>
          </p:cNvPr>
          <p:cNvSpPr>
            <a:spLocks noGrp="1"/>
          </p:cNvSpPr>
          <p:nvPr>
            <p:ph type="subTitle" idx="1"/>
          </p:nvPr>
        </p:nvSpPr>
        <p:spPr/>
        <p:txBody>
          <a:bodyPr>
            <a:normAutofit fontScale="77500" lnSpcReduction="20000"/>
          </a:bodyPr>
          <a:lstStyle/>
          <a:p>
            <a:r>
              <a:rPr lang="en-US"/>
              <a:t>Mette </a:t>
            </a:r>
            <a:r>
              <a:rPr lang="en-US" err="1"/>
              <a:t>Halskov</a:t>
            </a:r>
            <a:r>
              <a:rPr lang="en-US"/>
              <a:t> Hansen	</a:t>
            </a:r>
          </a:p>
        </p:txBody>
      </p:sp>
      <p:sp>
        <p:nvSpPr>
          <p:cNvPr id="16" name="Text Placeholder 15">
            <a:extLst>
              <a:ext uri="{FF2B5EF4-FFF2-40B4-BE49-F238E27FC236}">
                <a16:creationId xmlns:a16="http://schemas.microsoft.com/office/drawing/2014/main" id="{D7D733F8-EFDF-EAA6-34D6-CE214B452254}"/>
              </a:ext>
            </a:extLst>
          </p:cNvPr>
          <p:cNvSpPr>
            <a:spLocks noGrp="1"/>
          </p:cNvSpPr>
          <p:nvPr>
            <p:ph type="body" sz="quarter" idx="15"/>
          </p:nvPr>
        </p:nvSpPr>
        <p:spPr/>
        <p:txBody>
          <a:bodyPr>
            <a:normAutofit fontScale="62500" lnSpcReduction="20000"/>
          </a:bodyPr>
          <a:lstStyle/>
          <a:p>
            <a:r>
              <a:rPr lang="en-US" err="1"/>
              <a:t>Viserektor</a:t>
            </a:r>
            <a:r>
              <a:rPr lang="en-US"/>
              <a:t> </a:t>
            </a:r>
            <a:r>
              <a:rPr lang="en-US" err="1"/>
              <a:t>og</a:t>
            </a:r>
            <a:r>
              <a:rPr lang="en-US"/>
              <a:t> professor </a:t>
            </a:r>
            <a:r>
              <a:rPr lang="en-US" err="1"/>
              <a:t>i</a:t>
            </a:r>
            <a:r>
              <a:rPr lang="en-US"/>
              <a:t> Kina-studier</a:t>
            </a:r>
          </a:p>
        </p:txBody>
      </p:sp>
      <p:pic>
        <p:nvPicPr>
          <p:cNvPr id="8" name="Bilde 7" descr="Et bilde som inneholder utendørs, konstruksjon, stor, forsamling&#10;&#10;Automatisk generert beskrivelse">
            <a:extLst>
              <a:ext uri="{FF2B5EF4-FFF2-40B4-BE49-F238E27FC236}">
                <a16:creationId xmlns:a16="http://schemas.microsoft.com/office/drawing/2014/main" id="{E0A0AD6A-DFA6-8F3B-8EFD-F2F1E4CB36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6308" y="1488947"/>
            <a:ext cx="5781057" cy="3855919"/>
          </a:xfrm>
          <a:prstGeom prst="rect">
            <a:avLst/>
          </a:prstGeom>
        </p:spPr>
      </p:pic>
    </p:spTree>
    <p:extLst>
      <p:ext uri="{BB962C8B-B14F-4D97-AF65-F5344CB8AC3E}">
        <p14:creationId xmlns:p14="http://schemas.microsoft.com/office/powerpoint/2010/main" val="1336131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3F9C9022-8911-4E1E-DFD7-E8B1715AF719}"/>
              </a:ext>
            </a:extLst>
          </p:cNvPr>
          <p:cNvSpPr>
            <a:spLocks noGrp="1"/>
          </p:cNvSpPr>
          <p:nvPr>
            <p:ph type="ftr" sz="quarter" idx="3"/>
          </p:nvPr>
        </p:nvSpPr>
        <p:spPr/>
        <p:txBody>
          <a:bodyPr/>
          <a:lstStyle/>
          <a:p>
            <a:endParaRPr lang="nb-NO"/>
          </a:p>
        </p:txBody>
      </p:sp>
      <p:sp>
        <p:nvSpPr>
          <p:cNvPr id="3" name="Plassholder for lysbildenummer 2">
            <a:extLst>
              <a:ext uri="{FF2B5EF4-FFF2-40B4-BE49-F238E27FC236}">
                <a16:creationId xmlns:a16="http://schemas.microsoft.com/office/drawing/2014/main" id="{3F8B4245-D8AA-40BA-7BBA-08417D6A178B}"/>
              </a:ext>
            </a:extLst>
          </p:cNvPr>
          <p:cNvSpPr>
            <a:spLocks noGrp="1"/>
          </p:cNvSpPr>
          <p:nvPr>
            <p:ph type="sldNum" sz="quarter" idx="12"/>
          </p:nvPr>
        </p:nvSpPr>
        <p:spPr/>
        <p:txBody>
          <a:bodyPr/>
          <a:lstStyle/>
          <a:p>
            <a:r>
              <a:rPr lang="en-US"/>
              <a:t>Side </a:t>
            </a:r>
            <a:fld id="{5251F420-7306-4E7C-A79E-F31A38F7D392}" type="slidenum">
              <a:rPr lang="en-US" smtClean="0"/>
              <a:pPr/>
              <a:t>55</a:t>
            </a:fld>
            <a:endParaRPr lang="en-US"/>
          </a:p>
        </p:txBody>
      </p:sp>
      <p:sp>
        <p:nvSpPr>
          <p:cNvPr id="10" name="Tittel 9">
            <a:extLst>
              <a:ext uri="{FF2B5EF4-FFF2-40B4-BE49-F238E27FC236}">
                <a16:creationId xmlns:a16="http://schemas.microsoft.com/office/drawing/2014/main" id="{BD780406-2298-4819-D258-1136A67C7930}"/>
              </a:ext>
            </a:extLst>
          </p:cNvPr>
          <p:cNvSpPr>
            <a:spLocks noGrp="1"/>
          </p:cNvSpPr>
          <p:nvPr>
            <p:ph type="title"/>
          </p:nvPr>
        </p:nvSpPr>
        <p:spPr/>
        <p:txBody>
          <a:bodyPr>
            <a:normAutofit fontScale="90000"/>
          </a:bodyPr>
          <a:lstStyle/>
          <a:p>
            <a:pPr algn="ctr"/>
            <a:r>
              <a:rPr lang="nb-NO"/>
              <a:t>Konklusjonene først:</a:t>
            </a:r>
          </a:p>
        </p:txBody>
      </p:sp>
      <p:sp>
        <p:nvSpPr>
          <p:cNvPr id="11" name="Plassholder for innhold 10">
            <a:extLst>
              <a:ext uri="{FF2B5EF4-FFF2-40B4-BE49-F238E27FC236}">
                <a16:creationId xmlns:a16="http://schemas.microsoft.com/office/drawing/2014/main" id="{8CD6882A-E461-37A6-B698-408D5B8EEB0C}"/>
              </a:ext>
            </a:extLst>
          </p:cNvPr>
          <p:cNvSpPr>
            <a:spLocks noGrp="1"/>
          </p:cNvSpPr>
          <p:nvPr>
            <p:ph sz="quarter" idx="28"/>
          </p:nvPr>
        </p:nvSpPr>
        <p:spPr>
          <a:xfrm>
            <a:off x="360044" y="1311325"/>
            <a:ext cx="11471910" cy="4931855"/>
          </a:xfrm>
        </p:spPr>
        <p:txBody>
          <a:bodyPr/>
          <a:lstStyle/>
          <a:p>
            <a:pPr marL="285750" indent="-285750">
              <a:buFont typeface="Wingdings" pitchFamily="2" charset="2"/>
              <a:buChar char="v"/>
            </a:pPr>
            <a:r>
              <a:rPr lang="nb-NO" sz="1800" kern="100" dirty="0">
                <a:latin typeface="Aptos" panose="020B0004020202020204" pitchFamily="34" charset="0"/>
                <a:ea typeface="DengXian" panose="02010600030101010101" pitchFamily="2" charset="-122"/>
                <a:cs typeface="Times New Roman" panose="02020603050405020304" pitchFamily="18" charset="0"/>
              </a:rPr>
              <a:t> </a:t>
            </a:r>
            <a:r>
              <a:rPr lang="nb-NO" kern="100" dirty="0">
                <a:effectLst/>
                <a:latin typeface="Aptos" panose="020B0004020202020204" pitchFamily="34" charset="0"/>
                <a:ea typeface="DengXian" panose="02010600030101010101" pitchFamily="2" charset="-122"/>
                <a:cs typeface="Times New Roman" panose="02020603050405020304" pitchFamily="18" charset="0"/>
              </a:rPr>
              <a:t>Forskningsinstitusjoner er ingenting uten den internasjonale dimensjonen eller konteksten  –  sagt på annen måte, </a:t>
            </a:r>
            <a:r>
              <a:rPr lang="nb-NO" b="1" kern="100" dirty="0">
                <a:effectLst/>
                <a:latin typeface="Aptos" panose="020B0004020202020204" pitchFamily="34" charset="0"/>
                <a:ea typeface="DengXian" panose="02010600030101010101" pitchFamily="2" charset="-122"/>
                <a:cs typeface="Times New Roman" panose="02020603050405020304" pitchFamily="18" charset="0"/>
              </a:rPr>
              <a:t>vi </a:t>
            </a:r>
            <a:r>
              <a:rPr lang="nb-NO" b="1" i="1" kern="100" dirty="0">
                <a:effectLst/>
                <a:latin typeface="Aptos" panose="020B0004020202020204" pitchFamily="34" charset="0"/>
                <a:ea typeface="DengXian" panose="02010600030101010101" pitchFamily="2" charset="-122"/>
                <a:cs typeface="Times New Roman" panose="02020603050405020304" pitchFamily="18" charset="0"/>
              </a:rPr>
              <a:t>er </a:t>
            </a:r>
            <a:r>
              <a:rPr lang="nb-NO" b="1" kern="100" dirty="0">
                <a:effectLst/>
                <a:latin typeface="Aptos" panose="020B0004020202020204" pitchFamily="34" charset="0"/>
                <a:ea typeface="DengXian" panose="02010600030101010101" pitchFamily="2" charset="-122"/>
                <a:cs typeface="Times New Roman" panose="02020603050405020304" pitchFamily="18" charset="0"/>
              </a:rPr>
              <a:t>internasjonalisering </a:t>
            </a:r>
            <a:r>
              <a:rPr lang="nb-NO" kern="100" dirty="0">
                <a:effectLst/>
                <a:latin typeface="Aptos" panose="020B0004020202020204" pitchFamily="34" charset="0"/>
                <a:ea typeface="DengXian" panose="02010600030101010101" pitchFamily="2" charset="-122"/>
                <a:cs typeface="Times New Roman" panose="02020603050405020304" pitchFamily="18" charset="0"/>
              </a:rPr>
              <a:t>og vi må</a:t>
            </a:r>
            <a:r>
              <a:rPr lang="nb-NO" i="1" kern="100" dirty="0">
                <a:effectLst/>
                <a:latin typeface="Aptos" panose="020B0004020202020204" pitchFamily="34" charset="0"/>
                <a:ea typeface="DengXian" panose="02010600030101010101" pitchFamily="2" charset="-122"/>
                <a:cs typeface="Times New Roman" panose="02020603050405020304" pitchFamily="18" charset="0"/>
              </a:rPr>
              <a:t> </a:t>
            </a:r>
            <a:r>
              <a:rPr lang="nb-NO" kern="100" dirty="0">
                <a:effectLst/>
                <a:latin typeface="Aptos" panose="020B0004020202020204" pitchFamily="34" charset="0"/>
                <a:ea typeface="DengXian" panose="02010600030101010101" pitchFamily="2" charset="-122"/>
                <a:cs typeface="Times New Roman" panose="02020603050405020304" pitchFamily="18" charset="0"/>
              </a:rPr>
              <a:t>ta ansvar for det</a:t>
            </a:r>
          </a:p>
          <a:p>
            <a:pPr marL="0" indent="0"/>
            <a:endParaRPr lang="nb-NO" sz="1800" kern="100" dirty="0">
              <a:effectLst/>
              <a:latin typeface="Aptos" panose="020B0004020202020204" pitchFamily="34" charset="0"/>
              <a:ea typeface="DengXian" panose="02010600030101010101" pitchFamily="2" charset="-122"/>
              <a:cs typeface="Times New Roman" panose="02020603050405020304" pitchFamily="18" charset="0"/>
            </a:endParaRPr>
          </a:p>
          <a:p>
            <a:pPr marL="285750" indent="-285750">
              <a:buFont typeface="Wingdings" pitchFamily="2" charset="2"/>
              <a:buChar char="v"/>
            </a:pPr>
            <a:r>
              <a:rPr lang="nb-NO" kern="100" dirty="0">
                <a:effectLst/>
                <a:latin typeface="Aptos" panose="020B0004020202020204" pitchFamily="34" charset="0"/>
                <a:ea typeface="DengXian" panose="02010600030101010101" pitchFamily="2" charset="-122"/>
                <a:cs typeface="Times New Roman" panose="02020603050405020304" pitchFamily="18" charset="0"/>
              </a:rPr>
              <a:t>Europa må oppe seg økonomisk i den internasjonale konkurransen og det krever </a:t>
            </a:r>
            <a:r>
              <a:rPr lang="nb-NO" b="1" kern="100" dirty="0">
                <a:effectLst/>
                <a:latin typeface="Aptos" panose="020B0004020202020204" pitchFamily="34" charset="0"/>
                <a:ea typeface="DengXian" panose="02010600030101010101" pitchFamily="2" charset="-122"/>
                <a:cs typeface="Times New Roman" panose="02020603050405020304" pitchFamily="18" charset="0"/>
              </a:rPr>
              <a:t>økt samarbeid og betydelig satsning innen forskning</a:t>
            </a:r>
          </a:p>
          <a:p>
            <a:pPr marL="0" indent="0"/>
            <a:endParaRPr lang="nb-NO" b="1" kern="100" dirty="0">
              <a:latin typeface="Aptos" panose="020B0004020202020204" pitchFamily="34" charset="0"/>
              <a:ea typeface="DengXian" panose="02010600030101010101" pitchFamily="2" charset="-122"/>
              <a:cs typeface="Times New Roman" panose="02020603050405020304" pitchFamily="18" charset="0"/>
            </a:endParaRPr>
          </a:p>
          <a:p>
            <a:pPr marL="285750" indent="-285750">
              <a:buFont typeface="Wingdings" pitchFamily="2" charset="2"/>
              <a:buChar char="v"/>
            </a:pPr>
            <a:r>
              <a:rPr lang="nb-NO" dirty="0">
                <a:effectLst/>
                <a:latin typeface="Aptos" panose="020B0004020202020204" pitchFamily="34" charset="0"/>
                <a:ea typeface="DengXian" panose="02010600030101010101" pitchFamily="2" charset="-122"/>
                <a:cs typeface="Times New Roman" panose="02020603050405020304" pitchFamily="18" charset="0"/>
              </a:rPr>
              <a:t>Europa må oppe seg på den den geopolitiske arenaen og det krever </a:t>
            </a:r>
            <a:r>
              <a:rPr lang="nb-NO" b="1" dirty="0">
                <a:effectLst/>
                <a:latin typeface="Aptos" panose="020B0004020202020204" pitchFamily="34" charset="0"/>
                <a:ea typeface="DengXian" panose="02010600030101010101" pitchFamily="2" charset="-122"/>
                <a:cs typeface="Times New Roman" panose="02020603050405020304" pitchFamily="18" charset="0"/>
              </a:rPr>
              <a:t>økt samarbeid og betydelig satsning innen forskning</a:t>
            </a:r>
          </a:p>
          <a:p>
            <a:pPr marL="0" indent="0"/>
            <a:endParaRPr lang="nb-NO" b="1" dirty="0">
              <a:latin typeface="Aptos" panose="020B0004020202020204" pitchFamily="34" charset="0"/>
              <a:ea typeface="DengXian" panose="02010600030101010101" pitchFamily="2" charset="-122"/>
              <a:cs typeface="Times New Roman" panose="02020603050405020304" pitchFamily="18" charset="0"/>
            </a:endParaRPr>
          </a:p>
          <a:p>
            <a:pPr marL="0" indent="0" algn="ctr"/>
            <a:r>
              <a:rPr lang="nb-NO" dirty="0">
                <a:effectLst/>
                <a:latin typeface="Aptos" panose="020B0004020202020204" pitchFamily="34" charset="0"/>
                <a:ea typeface="DengXian" panose="02010600030101010101" pitchFamily="2" charset="-122"/>
                <a:cs typeface="Times New Roman" panose="02020603050405020304" pitchFamily="18" charset="0"/>
              </a:rPr>
              <a:t>.....og da gjelder det samme innen høyere </a:t>
            </a:r>
            <a:r>
              <a:rPr lang="nb-NO" b="1" dirty="0">
                <a:effectLst/>
                <a:latin typeface="Aptos" panose="020B0004020202020204" pitchFamily="34" charset="0"/>
                <a:ea typeface="DengXian" panose="02010600030101010101" pitchFamily="2" charset="-122"/>
                <a:cs typeface="Times New Roman" panose="02020603050405020304" pitchFamily="18" charset="0"/>
              </a:rPr>
              <a:t>utdanning</a:t>
            </a:r>
            <a:r>
              <a:rPr lang="nb-NO" dirty="0">
                <a:effectLst/>
                <a:latin typeface="Aptos" panose="020B0004020202020204" pitchFamily="34" charset="0"/>
                <a:ea typeface="DengXian" panose="02010600030101010101" pitchFamily="2" charset="-122"/>
                <a:cs typeface="Times New Roman" panose="02020603050405020304" pitchFamily="18" charset="0"/>
              </a:rPr>
              <a:t>....</a:t>
            </a:r>
            <a:r>
              <a:rPr lang="nb-NO" dirty="0">
                <a:effectLst/>
              </a:rPr>
              <a:t> </a:t>
            </a:r>
            <a:endParaRPr lang="nb-NO" kern="100" dirty="0">
              <a:latin typeface="Aptos" panose="020B0004020202020204" pitchFamily="34" charset="0"/>
              <a:ea typeface="DengXian" panose="02010600030101010101" pitchFamily="2" charset="-122"/>
              <a:cs typeface="Times New Roman" panose="02020603050405020304" pitchFamily="18" charset="0"/>
            </a:endParaRPr>
          </a:p>
          <a:p>
            <a:pPr marL="285750" indent="-285750">
              <a:buFont typeface="Wingdings" pitchFamily="2" charset="2"/>
              <a:buChar char="v"/>
            </a:pPr>
            <a:endParaRPr lang="nb-NO" kern="100" dirty="0">
              <a:effectLst/>
              <a:latin typeface="Aptos" panose="020B0004020202020204" pitchFamily="34" charset="0"/>
              <a:ea typeface="DengXian" panose="02010600030101010101" pitchFamily="2" charset="-122"/>
              <a:cs typeface="Times New Roman" panose="02020603050405020304" pitchFamily="18" charset="0"/>
            </a:endParaRPr>
          </a:p>
          <a:p>
            <a:endParaRPr lang="nb-NO" sz="1800" dirty="0"/>
          </a:p>
        </p:txBody>
      </p:sp>
    </p:spTree>
    <p:extLst>
      <p:ext uri="{BB962C8B-B14F-4D97-AF65-F5344CB8AC3E}">
        <p14:creationId xmlns:p14="http://schemas.microsoft.com/office/powerpoint/2010/main" val="353858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91CB2-67CA-E9FE-C2AF-84276ECF790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593798F-6B13-B2D5-B4AD-EDD48BC1BA99}"/>
              </a:ext>
            </a:extLst>
          </p:cNvPr>
          <p:cNvSpPr>
            <a:spLocks noGrp="1"/>
          </p:cNvSpPr>
          <p:nvPr>
            <p:ph type="title"/>
          </p:nvPr>
        </p:nvSpPr>
        <p:spPr/>
        <p:txBody>
          <a:bodyPr>
            <a:normAutofit fontScale="90000"/>
          </a:bodyPr>
          <a:lstStyle/>
          <a:p>
            <a:r>
              <a:rPr lang="nb-NO"/>
              <a:t>7-9-13 en folkelig besvergelse for å forhindre nemesis</a:t>
            </a:r>
          </a:p>
        </p:txBody>
      </p:sp>
      <p:pic>
        <p:nvPicPr>
          <p:cNvPr id="7" name="Plassholder for innhold 6" descr="Tankeboble kontur">
            <a:extLst>
              <a:ext uri="{FF2B5EF4-FFF2-40B4-BE49-F238E27FC236}">
                <a16:creationId xmlns:a16="http://schemas.microsoft.com/office/drawing/2014/main" id="{AA2FCB1A-8671-DB8D-4C4B-42013BBB6E0C}"/>
              </a:ext>
            </a:extLst>
          </p:cNvPr>
          <p:cNvPicPr>
            <a:picLocks noGrp="1" noChangeAspect="1"/>
          </p:cNvPicPr>
          <p:nvPr>
            <p:ph sz="quarter" idx="28"/>
          </p:nvPr>
        </p:nvPicPr>
        <p:blipFill>
          <a:blip r:embed="rId2">
            <a:extLst>
              <a:ext uri="{96DAC541-7B7A-43D3-8B79-37D633B846F1}">
                <asvg:svgBlip xmlns:asvg="http://schemas.microsoft.com/office/drawing/2016/SVG/main" r:embed="rId3"/>
              </a:ext>
            </a:extLst>
          </a:blip>
          <a:stretch>
            <a:fillRect/>
          </a:stretch>
        </p:blipFill>
        <p:spPr>
          <a:xfrm>
            <a:off x="3174604" y="1396206"/>
            <a:ext cx="4890294" cy="4890294"/>
          </a:xfrm>
        </p:spPr>
      </p:pic>
      <p:sp>
        <p:nvSpPr>
          <p:cNvPr id="8" name="TekstSylinder 7">
            <a:extLst>
              <a:ext uri="{FF2B5EF4-FFF2-40B4-BE49-F238E27FC236}">
                <a16:creationId xmlns:a16="http://schemas.microsoft.com/office/drawing/2014/main" id="{ABDC742D-6644-F1D2-9046-4EE1803B80DA}"/>
              </a:ext>
            </a:extLst>
          </p:cNvPr>
          <p:cNvSpPr txBox="1"/>
          <p:nvPr/>
        </p:nvSpPr>
        <p:spPr>
          <a:xfrm>
            <a:off x="4203701" y="2895601"/>
            <a:ext cx="2832100" cy="830997"/>
          </a:xfrm>
          <a:prstGeom prst="rect">
            <a:avLst/>
          </a:prstGeom>
          <a:noFill/>
        </p:spPr>
        <p:txBody>
          <a:bodyPr wrap="square" rtlCol="0">
            <a:spAutoFit/>
          </a:bodyPr>
          <a:lstStyle/>
          <a:p>
            <a:r>
              <a:rPr lang="nb-NO" sz="2400">
                <a:solidFill>
                  <a:srgbClr val="00B050"/>
                </a:solidFill>
              </a:rPr>
              <a:t>Indikatorrapportens</a:t>
            </a:r>
          </a:p>
          <a:p>
            <a:pPr algn="ctr"/>
            <a:r>
              <a:rPr lang="nb-NO" sz="2400">
                <a:solidFill>
                  <a:srgbClr val="00B050"/>
                </a:solidFill>
              </a:rPr>
              <a:t>tall</a:t>
            </a:r>
          </a:p>
        </p:txBody>
      </p:sp>
      <p:sp>
        <p:nvSpPr>
          <p:cNvPr id="9" name="TekstSylinder 8">
            <a:extLst>
              <a:ext uri="{FF2B5EF4-FFF2-40B4-BE49-F238E27FC236}">
                <a16:creationId xmlns:a16="http://schemas.microsoft.com/office/drawing/2014/main" id="{D589805A-EC11-36D0-C6CD-B42EDC54DE90}"/>
              </a:ext>
            </a:extLst>
          </p:cNvPr>
          <p:cNvSpPr txBox="1"/>
          <p:nvPr/>
        </p:nvSpPr>
        <p:spPr>
          <a:xfrm>
            <a:off x="1003170" y="2117584"/>
            <a:ext cx="3095719" cy="369332"/>
          </a:xfrm>
          <a:prstGeom prst="rect">
            <a:avLst/>
          </a:prstGeom>
          <a:noFill/>
        </p:spPr>
        <p:txBody>
          <a:bodyPr wrap="none" rtlCol="0">
            <a:spAutoFit/>
          </a:bodyPr>
          <a:lstStyle/>
          <a:p>
            <a:r>
              <a:rPr lang="nb-NO" sz="1800"/>
              <a:t>Kan gi retning og inspirasjon</a:t>
            </a:r>
          </a:p>
        </p:txBody>
      </p:sp>
      <p:sp>
        <p:nvSpPr>
          <p:cNvPr id="10" name="TekstSylinder 9">
            <a:extLst>
              <a:ext uri="{FF2B5EF4-FFF2-40B4-BE49-F238E27FC236}">
                <a16:creationId xmlns:a16="http://schemas.microsoft.com/office/drawing/2014/main" id="{B8F45437-5C53-CAA2-23BD-DB321E06A133}"/>
              </a:ext>
            </a:extLst>
          </p:cNvPr>
          <p:cNvSpPr txBox="1"/>
          <p:nvPr/>
        </p:nvSpPr>
        <p:spPr>
          <a:xfrm>
            <a:off x="1003170" y="4144852"/>
            <a:ext cx="2967479" cy="369332"/>
          </a:xfrm>
          <a:prstGeom prst="rect">
            <a:avLst/>
          </a:prstGeom>
          <a:noFill/>
        </p:spPr>
        <p:txBody>
          <a:bodyPr wrap="none" rtlCol="0">
            <a:spAutoFit/>
          </a:bodyPr>
          <a:lstStyle/>
          <a:p>
            <a:r>
              <a:rPr lang="nb-NO" sz="1800"/>
              <a:t>Kan kamuflere viktige tema</a:t>
            </a:r>
          </a:p>
        </p:txBody>
      </p:sp>
      <p:sp>
        <p:nvSpPr>
          <p:cNvPr id="11" name="TekstSylinder 10">
            <a:extLst>
              <a:ext uri="{FF2B5EF4-FFF2-40B4-BE49-F238E27FC236}">
                <a16:creationId xmlns:a16="http://schemas.microsoft.com/office/drawing/2014/main" id="{303A7CAD-9BE8-1B87-A630-1665F8730592}"/>
              </a:ext>
            </a:extLst>
          </p:cNvPr>
          <p:cNvSpPr txBox="1"/>
          <p:nvPr/>
        </p:nvSpPr>
        <p:spPr>
          <a:xfrm>
            <a:off x="7368390" y="2089899"/>
            <a:ext cx="2749535" cy="369332"/>
          </a:xfrm>
          <a:prstGeom prst="rect">
            <a:avLst/>
          </a:prstGeom>
          <a:noFill/>
        </p:spPr>
        <p:txBody>
          <a:bodyPr wrap="none" rtlCol="0">
            <a:spAutoFit/>
          </a:bodyPr>
          <a:lstStyle/>
          <a:p>
            <a:r>
              <a:rPr lang="nb-NO" sz="1800"/>
              <a:t>Tallene er ikke </a:t>
            </a:r>
            <a:r>
              <a:rPr lang="nb-NO" sz="1800" err="1"/>
              <a:t>neutrale</a:t>
            </a:r>
            <a:r>
              <a:rPr lang="nb-NO" sz="1800"/>
              <a:t>...</a:t>
            </a:r>
          </a:p>
        </p:txBody>
      </p:sp>
      <p:sp>
        <p:nvSpPr>
          <p:cNvPr id="12" name="TekstSylinder 11">
            <a:extLst>
              <a:ext uri="{FF2B5EF4-FFF2-40B4-BE49-F238E27FC236}">
                <a16:creationId xmlns:a16="http://schemas.microsoft.com/office/drawing/2014/main" id="{3F0F3509-5431-B45E-A37B-50C79308B7FD}"/>
              </a:ext>
            </a:extLst>
          </p:cNvPr>
          <p:cNvSpPr txBox="1"/>
          <p:nvPr/>
        </p:nvSpPr>
        <p:spPr>
          <a:xfrm>
            <a:off x="7368390" y="4398769"/>
            <a:ext cx="4262705" cy="369332"/>
          </a:xfrm>
          <a:prstGeom prst="rect">
            <a:avLst/>
          </a:prstGeom>
          <a:noFill/>
        </p:spPr>
        <p:txBody>
          <a:bodyPr wrap="none" rtlCol="0">
            <a:spAutoFit/>
          </a:bodyPr>
          <a:lstStyle/>
          <a:p>
            <a:r>
              <a:rPr lang="nb-NO" sz="1800"/>
              <a:t>....men de </a:t>
            </a:r>
            <a:r>
              <a:rPr lang="nb-NO" sz="1800" i="1"/>
              <a:t>kan</a:t>
            </a:r>
            <a:r>
              <a:rPr lang="nb-NO" sz="1800"/>
              <a:t> brukes som om de er det</a:t>
            </a:r>
          </a:p>
        </p:txBody>
      </p:sp>
    </p:spTree>
    <p:extLst>
      <p:ext uri="{BB962C8B-B14F-4D97-AF65-F5344CB8AC3E}">
        <p14:creationId xmlns:p14="http://schemas.microsoft.com/office/powerpoint/2010/main" val="39228798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26412536-C0E3-19D1-8453-4E5E5A4FB66C}"/>
              </a:ext>
            </a:extLst>
          </p:cNvPr>
          <p:cNvSpPr>
            <a:spLocks noGrp="1"/>
          </p:cNvSpPr>
          <p:nvPr>
            <p:ph type="ftr" sz="quarter" idx="3"/>
          </p:nvPr>
        </p:nvSpPr>
        <p:spPr/>
        <p:txBody>
          <a:bodyPr/>
          <a:lstStyle/>
          <a:p>
            <a:endParaRPr lang="nb-NO"/>
          </a:p>
        </p:txBody>
      </p:sp>
      <p:sp>
        <p:nvSpPr>
          <p:cNvPr id="3" name="Plassholder for lysbildenummer 2">
            <a:extLst>
              <a:ext uri="{FF2B5EF4-FFF2-40B4-BE49-F238E27FC236}">
                <a16:creationId xmlns:a16="http://schemas.microsoft.com/office/drawing/2014/main" id="{70A6327C-841E-79BF-F303-4208ED83541B}"/>
              </a:ext>
            </a:extLst>
          </p:cNvPr>
          <p:cNvSpPr>
            <a:spLocks noGrp="1"/>
          </p:cNvSpPr>
          <p:nvPr>
            <p:ph type="sldNum" sz="quarter" idx="12"/>
          </p:nvPr>
        </p:nvSpPr>
        <p:spPr/>
        <p:txBody>
          <a:bodyPr/>
          <a:lstStyle/>
          <a:p>
            <a:r>
              <a:rPr lang="en-US"/>
              <a:t>Side </a:t>
            </a:r>
            <a:fld id="{5251F420-7306-4E7C-A79E-F31A38F7D392}" type="slidenum">
              <a:rPr lang="en-US" smtClean="0"/>
              <a:pPr/>
              <a:t>57</a:t>
            </a:fld>
            <a:endParaRPr lang="en-US"/>
          </a:p>
        </p:txBody>
      </p:sp>
      <p:sp>
        <p:nvSpPr>
          <p:cNvPr id="4" name="Tittel 3">
            <a:extLst>
              <a:ext uri="{FF2B5EF4-FFF2-40B4-BE49-F238E27FC236}">
                <a16:creationId xmlns:a16="http://schemas.microsoft.com/office/drawing/2014/main" id="{49E0C376-32EE-CD88-B1F9-4742CF90D755}"/>
              </a:ext>
            </a:extLst>
          </p:cNvPr>
          <p:cNvSpPr>
            <a:spLocks noGrp="1"/>
          </p:cNvSpPr>
          <p:nvPr>
            <p:ph type="title"/>
          </p:nvPr>
        </p:nvSpPr>
        <p:spPr>
          <a:xfrm>
            <a:off x="360044" y="360044"/>
            <a:ext cx="11298556" cy="5456555"/>
          </a:xfrm>
        </p:spPr>
        <p:txBody>
          <a:bodyPr/>
          <a:lstStyle/>
          <a:p>
            <a:pPr algn="ctr"/>
            <a:br>
              <a:rPr lang="nb-NO"/>
            </a:br>
            <a:br>
              <a:rPr lang="nb-NO"/>
            </a:br>
            <a:br>
              <a:rPr lang="nb-NO"/>
            </a:br>
            <a:r>
              <a:rPr lang="nb-NO"/>
              <a:t>Indikatorene som inspirasjon til å reflektere over institusjonenes internasjonale ansvar og jobb </a:t>
            </a:r>
            <a:br>
              <a:rPr lang="nb-NO"/>
            </a:br>
            <a:r>
              <a:rPr lang="nb-NO"/>
              <a:t>nå og fremover</a:t>
            </a:r>
            <a:br>
              <a:rPr lang="nb-NO"/>
            </a:br>
            <a:br>
              <a:rPr lang="nb-NO"/>
            </a:br>
            <a:r>
              <a:rPr lang="nb-NO"/>
              <a:t>(3 tema)</a:t>
            </a:r>
          </a:p>
        </p:txBody>
      </p:sp>
    </p:spTree>
    <p:extLst>
      <p:ext uri="{BB962C8B-B14F-4D97-AF65-F5344CB8AC3E}">
        <p14:creationId xmlns:p14="http://schemas.microsoft.com/office/powerpoint/2010/main" val="4084281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6590E818-9C57-5271-1A55-D524809CAE4A}"/>
              </a:ext>
            </a:extLst>
          </p:cNvPr>
          <p:cNvSpPr>
            <a:spLocks noGrp="1"/>
          </p:cNvSpPr>
          <p:nvPr>
            <p:ph type="ftr" sz="quarter" idx="34"/>
          </p:nvPr>
        </p:nvSpPr>
        <p:spPr/>
        <p:txBody>
          <a:bodyPr/>
          <a:lstStyle/>
          <a:p>
            <a:endParaRPr lang="nb-NO"/>
          </a:p>
        </p:txBody>
      </p:sp>
      <p:sp>
        <p:nvSpPr>
          <p:cNvPr id="3" name="Plassholder for lysbildenummer 2">
            <a:extLst>
              <a:ext uri="{FF2B5EF4-FFF2-40B4-BE49-F238E27FC236}">
                <a16:creationId xmlns:a16="http://schemas.microsoft.com/office/drawing/2014/main" id="{5A0786D4-8D1B-3A45-4EA7-9E688D117F38}"/>
              </a:ext>
            </a:extLst>
          </p:cNvPr>
          <p:cNvSpPr>
            <a:spLocks noGrp="1"/>
          </p:cNvSpPr>
          <p:nvPr>
            <p:ph type="sldNum" sz="quarter" idx="35"/>
          </p:nvPr>
        </p:nvSpPr>
        <p:spPr/>
        <p:txBody>
          <a:bodyPr/>
          <a:lstStyle/>
          <a:p>
            <a:r>
              <a:rPr lang="en-US"/>
              <a:t>Side </a:t>
            </a:r>
            <a:fld id="{5251F420-7306-4E7C-A79E-F31A38F7D392}" type="slidenum">
              <a:rPr lang="en-US" smtClean="0"/>
              <a:pPr/>
              <a:t>58</a:t>
            </a:fld>
            <a:endParaRPr lang="en-US"/>
          </a:p>
        </p:txBody>
      </p:sp>
      <p:sp>
        <p:nvSpPr>
          <p:cNvPr id="16" name="Tittel 15">
            <a:extLst>
              <a:ext uri="{FF2B5EF4-FFF2-40B4-BE49-F238E27FC236}">
                <a16:creationId xmlns:a16="http://schemas.microsoft.com/office/drawing/2014/main" id="{CBB6A0EC-212B-2919-4C79-12F0FBF563F0}"/>
              </a:ext>
            </a:extLst>
          </p:cNvPr>
          <p:cNvSpPr>
            <a:spLocks noGrp="1"/>
          </p:cNvSpPr>
          <p:nvPr>
            <p:ph type="title"/>
          </p:nvPr>
        </p:nvSpPr>
        <p:spPr>
          <a:xfrm>
            <a:off x="360045" y="229347"/>
            <a:ext cx="11471908" cy="847276"/>
          </a:xfrm>
        </p:spPr>
        <p:txBody>
          <a:bodyPr/>
          <a:lstStyle/>
          <a:p>
            <a:r>
              <a:rPr lang="nb-NO" sz="3400">
                <a:solidFill>
                  <a:srgbClr val="FF0000"/>
                </a:solidFill>
                <a:effectLst/>
                <a:latin typeface="Aptos" panose="020B0004020202020204" pitchFamily="34" charset="0"/>
                <a:ea typeface="DengXian" panose="02010600030101010101" pitchFamily="2" charset="-122"/>
                <a:cs typeface="Times New Roman" panose="02020603050405020304" pitchFamily="18" charset="0"/>
              </a:rPr>
              <a:t>1) Ambisjoner versus frykt: </a:t>
            </a:r>
            <a:r>
              <a:rPr lang="nb-NO" sz="3400">
                <a:effectLst/>
                <a:latin typeface="Aptos" panose="020B0004020202020204" pitchFamily="34" charset="0"/>
                <a:ea typeface="DengXian" panose="02010600030101010101" pitchFamily="2" charset="-122"/>
                <a:cs typeface="Times New Roman" panose="02020603050405020304" pitchFamily="18" charset="0"/>
              </a:rPr>
              <a:t>Hvordan bruker vi tallene?</a:t>
            </a:r>
            <a:endParaRPr lang="nb-NO" sz="3400"/>
          </a:p>
        </p:txBody>
      </p:sp>
      <p:sp>
        <p:nvSpPr>
          <p:cNvPr id="18" name="Plassholder for innhold 17">
            <a:extLst>
              <a:ext uri="{FF2B5EF4-FFF2-40B4-BE49-F238E27FC236}">
                <a16:creationId xmlns:a16="http://schemas.microsoft.com/office/drawing/2014/main" id="{494D330A-E648-267C-F3D7-3FEDA2CD368E}"/>
              </a:ext>
            </a:extLst>
          </p:cNvPr>
          <p:cNvSpPr>
            <a:spLocks noGrp="1"/>
          </p:cNvSpPr>
          <p:nvPr>
            <p:ph sz="half" idx="29"/>
          </p:nvPr>
        </p:nvSpPr>
        <p:spPr/>
        <p:txBody>
          <a:bodyPr/>
          <a:lstStyle/>
          <a:p>
            <a:r>
              <a:rPr lang="nb-NO"/>
              <a:t>Sikkerhet: ja</a:t>
            </a:r>
          </a:p>
          <a:p>
            <a:r>
              <a:rPr lang="nb-NO"/>
              <a:t>Paranoia: nei</a:t>
            </a:r>
          </a:p>
          <a:p>
            <a:r>
              <a:rPr lang="nb-NO"/>
              <a:t>Bremsene på: noen gange</a:t>
            </a:r>
          </a:p>
          <a:p>
            <a:r>
              <a:rPr lang="nb-NO"/>
              <a:t>Mer militær forskning: kanskje</a:t>
            </a:r>
          </a:p>
          <a:p>
            <a:r>
              <a:rPr lang="nb-NO"/>
              <a:t>Mer kompetanse i institusjonene: absolutt og det haster</a:t>
            </a:r>
          </a:p>
          <a:p>
            <a:endParaRPr lang="nb-NO"/>
          </a:p>
          <a:p>
            <a:endParaRPr lang="nb-NO"/>
          </a:p>
        </p:txBody>
      </p:sp>
      <p:sp>
        <p:nvSpPr>
          <p:cNvPr id="20" name="Plassholder for tekst 19">
            <a:extLst>
              <a:ext uri="{FF2B5EF4-FFF2-40B4-BE49-F238E27FC236}">
                <a16:creationId xmlns:a16="http://schemas.microsoft.com/office/drawing/2014/main" id="{1D6D25EF-FD5A-3A1A-6E88-DECABDD4229C}"/>
              </a:ext>
            </a:extLst>
          </p:cNvPr>
          <p:cNvSpPr>
            <a:spLocks noGrp="1"/>
          </p:cNvSpPr>
          <p:nvPr>
            <p:ph type="body" sz="quarter" idx="32"/>
          </p:nvPr>
        </p:nvSpPr>
        <p:spPr>
          <a:xfrm>
            <a:off x="6342740" y="1160431"/>
            <a:ext cx="5489213" cy="494749"/>
          </a:xfrm>
          <a:ln>
            <a:solidFill>
              <a:schemeClr val="tx1"/>
            </a:solidFill>
          </a:ln>
        </p:spPr>
        <p:txBody>
          <a:bodyPr/>
          <a:lstStyle/>
          <a:p>
            <a:r>
              <a:rPr lang="nb-NO"/>
              <a:t>Indikatorrapporten s. 162-63, fig. 2.2.c:</a:t>
            </a:r>
          </a:p>
        </p:txBody>
      </p:sp>
      <p:sp>
        <p:nvSpPr>
          <p:cNvPr id="19" name="Plassholder for innhold 18">
            <a:extLst>
              <a:ext uri="{FF2B5EF4-FFF2-40B4-BE49-F238E27FC236}">
                <a16:creationId xmlns:a16="http://schemas.microsoft.com/office/drawing/2014/main" id="{E6BCECBD-8911-833E-1552-326C3CF94ECD}"/>
              </a:ext>
            </a:extLst>
          </p:cNvPr>
          <p:cNvSpPr>
            <a:spLocks noGrp="1"/>
          </p:cNvSpPr>
          <p:nvPr>
            <p:ph sz="half" idx="31"/>
          </p:nvPr>
        </p:nvSpPr>
        <p:spPr>
          <a:ln>
            <a:solidFill>
              <a:schemeClr val="tx1"/>
            </a:solidFill>
          </a:ln>
        </p:spPr>
        <p:txBody>
          <a:bodyPr/>
          <a:lstStyle/>
          <a:p>
            <a:r>
              <a:rPr lang="nb-NO" sz="1800">
                <a:effectLst/>
                <a:ea typeface="DengXian" panose="02010600030101010101" pitchFamily="2" charset="-122"/>
                <a:cs typeface="Times New Roman" panose="02020603050405020304" pitchFamily="18" charset="0"/>
              </a:rPr>
              <a:t>Norge: Andelen av statlige FoU-bevilgninger som går til militære formål er sunket over tid. Fra 7% I 2001 til 3% i 2022</a:t>
            </a:r>
          </a:p>
          <a:p>
            <a:r>
              <a:rPr lang="nb-NO" sz="1800">
                <a:ea typeface="DengXian" panose="02010600030101010101" pitchFamily="2" charset="-122"/>
                <a:cs typeface="Times New Roman" panose="02020603050405020304" pitchFamily="18" charset="0"/>
              </a:rPr>
              <a:t>Store avvik i rapportering om tall</a:t>
            </a:r>
          </a:p>
          <a:p>
            <a:r>
              <a:rPr lang="nb-NO" sz="1800">
                <a:ea typeface="DengXian" panose="02010600030101010101" pitchFamily="2" charset="-122"/>
                <a:cs typeface="Times New Roman" panose="02020603050405020304" pitchFamily="18" charset="0"/>
              </a:rPr>
              <a:t>Hvordan skille FoU fra andre militære formål</a:t>
            </a:r>
          </a:p>
          <a:p>
            <a:r>
              <a:rPr lang="nb-NO" sz="1800">
                <a:ea typeface="DengXian" panose="02010600030101010101" pitchFamily="2" charset="-122"/>
                <a:cs typeface="Times New Roman" panose="02020603050405020304" pitchFamily="18" charset="0"/>
              </a:rPr>
              <a:t>Statlige versus private bevilgninger</a:t>
            </a:r>
          </a:p>
        </p:txBody>
      </p:sp>
    </p:spTree>
    <p:extLst>
      <p:ext uri="{BB962C8B-B14F-4D97-AF65-F5344CB8AC3E}">
        <p14:creationId xmlns:p14="http://schemas.microsoft.com/office/powerpoint/2010/main" val="37526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08A81DA8-EE4C-070D-05C9-E4BAEA93085F}"/>
              </a:ext>
            </a:extLst>
          </p:cNvPr>
          <p:cNvSpPr>
            <a:spLocks noGrp="1"/>
          </p:cNvSpPr>
          <p:nvPr>
            <p:ph type="ftr" sz="quarter" idx="34"/>
          </p:nvPr>
        </p:nvSpPr>
        <p:spPr/>
        <p:txBody>
          <a:bodyPr/>
          <a:lstStyle/>
          <a:p>
            <a:endParaRPr lang="nb-NO"/>
          </a:p>
        </p:txBody>
      </p:sp>
      <p:sp>
        <p:nvSpPr>
          <p:cNvPr id="3" name="Plassholder for lysbildenummer 2">
            <a:extLst>
              <a:ext uri="{FF2B5EF4-FFF2-40B4-BE49-F238E27FC236}">
                <a16:creationId xmlns:a16="http://schemas.microsoft.com/office/drawing/2014/main" id="{75F50512-2522-E10C-D401-B2F4C2183389}"/>
              </a:ext>
            </a:extLst>
          </p:cNvPr>
          <p:cNvSpPr>
            <a:spLocks noGrp="1"/>
          </p:cNvSpPr>
          <p:nvPr>
            <p:ph type="sldNum" sz="quarter" idx="35"/>
          </p:nvPr>
        </p:nvSpPr>
        <p:spPr/>
        <p:txBody>
          <a:bodyPr/>
          <a:lstStyle/>
          <a:p>
            <a:r>
              <a:rPr lang="en-US"/>
              <a:t>Side </a:t>
            </a:r>
            <a:fld id="{5251F420-7306-4E7C-A79E-F31A38F7D392}" type="slidenum">
              <a:rPr lang="en-US" smtClean="0"/>
              <a:pPr/>
              <a:t>59</a:t>
            </a:fld>
            <a:endParaRPr lang="en-US"/>
          </a:p>
        </p:txBody>
      </p:sp>
      <p:sp>
        <p:nvSpPr>
          <p:cNvPr id="4" name="Tittel 3">
            <a:extLst>
              <a:ext uri="{FF2B5EF4-FFF2-40B4-BE49-F238E27FC236}">
                <a16:creationId xmlns:a16="http://schemas.microsoft.com/office/drawing/2014/main" id="{DF3A4AE3-DC0A-A05D-2265-4B73AD9A5167}"/>
              </a:ext>
            </a:extLst>
          </p:cNvPr>
          <p:cNvSpPr>
            <a:spLocks noGrp="1"/>
          </p:cNvSpPr>
          <p:nvPr>
            <p:ph type="title"/>
          </p:nvPr>
        </p:nvSpPr>
        <p:spPr/>
        <p:txBody>
          <a:bodyPr>
            <a:normAutofit fontScale="90000"/>
          </a:bodyPr>
          <a:lstStyle/>
          <a:p>
            <a:r>
              <a:rPr lang="nb-NO" sz="3400">
                <a:solidFill>
                  <a:schemeClr val="accent1"/>
                </a:solidFill>
              </a:rPr>
              <a:t>2) </a:t>
            </a:r>
            <a:r>
              <a:rPr lang="nb-NO" sz="3400" b="1">
                <a:solidFill>
                  <a:schemeClr val="accent1"/>
                </a:solidFill>
                <a:effectLst/>
                <a:latin typeface="Aptos" panose="020B0004020202020204" pitchFamily="34" charset="0"/>
                <a:ea typeface="DengXian" panose="02010600030101010101" pitchFamily="2" charset="-122"/>
                <a:cs typeface="Times New Roman" panose="02020603050405020304" pitchFamily="18" charset="0"/>
              </a:rPr>
              <a:t>Risikoen ved å spre midlene ut tynt</a:t>
            </a:r>
            <a:r>
              <a:rPr lang="nb-NO" sz="3400">
                <a:solidFill>
                  <a:schemeClr val="accent1"/>
                </a:solidFill>
                <a:effectLst/>
              </a:rPr>
              <a:t> </a:t>
            </a:r>
            <a:endParaRPr lang="nb-NO" sz="3400">
              <a:solidFill>
                <a:schemeClr val="accent1"/>
              </a:solidFill>
            </a:endParaRPr>
          </a:p>
        </p:txBody>
      </p:sp>
      <p:pic>
        <p:nvPicPr>
          <p:cNvPr id="11" name="Plassholder for innhold 9" descr="Et bilde som inneholder tekst, skjermbilde, Plottdiagram, line&#10;&#10;Automatisk generert beskrivelse">
            <a:extLst>
              <a:ext uri="{FF2B5EF4-FFF2-40B4-BE49-F238E27FC236}">
                <a16:creationId xmlns:a16="http://schemas.microsoft.com/office/drawing/2014/main" id="{AD86DE0B-8A21-98FF-BF7C-75A1C3CD7753}"/>
              </a:ext>
            </a:extLst>
          </p:cNvPr>
          <p:cNvPicPr>
            <a:picLocks noGrp="1" noChangeAspect="1"/>
          </p:cNvPicPr>
          <p:nvPr>
            <p:ph sz="half" idx="31"/>
          </p:nvPr>
        </p:nvPicPr>
        <p:blipFill>
          <a:blip r:embed="rId2">
            <a:extLst>
              <a:ext uri="{28A0092B-C50C-407E-A947-70E740481C1C}">
                <a14:useLocalDpi xmlns:a14="http://schemas.microsoft.com/office/drawing/2010/main" val="0"/>
              </a:ext>
            </a:extLst>
          </a:blip>
          <a:stretch>
            <a:fillRect/>
          </a:stretch>
        </p:blipFill>
        <p:spPr>
          <a:xfrm>
            <a:off x="5849258" y="1156621"/>
            <a:ext cx="6262069" cy="4926680"/>
          </a:xfrm>
          <a:ln>
            <a:solidFill>
              <a:schemeClr val="tx1"/>
            </a:solidFill>
          </a:ln>
        </p:spPr>
      </p:pic>
      <p:sp>
        <p:nvSpPr>
          <p:cNvPr id="13" name="Plassholder for innhold 12">
            <a:extLst>
              <a:ext uri="{FF2B5EF4-FFF2-40B4-BE49-F238E27FC236}">
                <a16:creationId xmlns:a16="http://schemas.microsoft.com/office/drawing/2014/main" id="{21150535-1642-9568-9EC2-9198A3125045}"/>
              </a:ext>
            </a:extLst>
          </p:cNvPr>
          <p:cNvSpPr>
            <a:spLocks noGrp="1"/>
          </p:cNvSpPr>
          <p:nvPr>
            <p:ph sz="half" idx="29"/>
          </p:nvPr>
        </p:nvSpPr>
        <p:spPr>
          <a:xfrm>
            <a:off x="194944" y="1469409"/>
            <a:ext cx="5489213" cy="4301103"/>
          </a:xfrm>
        </p:spPr>
        <p:txBody>
          <a:bodyPr/>
          <a:lstStyle/>
          <a:p>
            <a:r>
              <a:rPr lang="nb-NO"/>
              <a:t>Kinas eksplisitte mål er å bli DEN ledende forskningsnasjon i 2050, spesielt innen avansert teknologi</a:t>
            </a:r>
          </a:p>
          <a:p>
            <a:r>
              <a:rPr lang="nb-NO"/>
              <a:t>Utfordring for grunnforskning når midler spres tynt</a:t>
            </a:r>
          </a:p>
          <a:p>
            <a:r>
              <a:rPr lang="nb-NO"/>
              <a:t>Kompetitiv kvalitet versus demokratisk fordeling</a:t>
            </a:r>
          </a:p>
          <a:p>
            <a:pPr marL="0" indent="0">
              <a:buNone/>
            </a:pPr>
            <a:endParaRPr lang="nb-NO"/>
          </a:p>
        </p:txBody>
      </p:sp>
    </p:spTree>
    <p:extLst>
      <p:ext uri="{BB962C8B-B14F-4D97-AF65-F5344CB8AC3E}">
        <p14:creationId xmlns:p14="http://schemas.microsoft.com/office/powerpoint/2010/main" val="193920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EDB69B-723B-F008-9F26-62731EDDB5AE}"/>
              </a:ext>
            </a:extLst>
          </p:cNvPr>
          <p:cNvSpPr>
            <a:spLocks noGrp="1"/>
          </p:cNvSpPr>
          <p:nvPr>
            <p:ph type="title"/>
          </p:nvPr>
        </p:nvSpPr>
        <p:spPr/>
        <p:txBody>
          <a:bodyPr/>
          <a:lstStyle/>
          <a:p>
            <a:r>
              <a:rPr lang="nb-NO"/>
              <a:t>Utvikling blant FoU-supermaktene</a:t>
            </a:r>
            <a:endParaRPr lang="en-GB"/>
          </a:p>
        </p:txBody>
      </p:sp>
      <p:graphicFrame>
        <p:nvGraphicFramePr>
          <p:cNvPr id="9" name="Plassholder for innhold 8">
            <a:extLst>
              <a:ext uri="{FF2B5EF4-FFF2-40B4-BE49-F238E27FC236}">
                <a16:creationId xmlns:a16="http://schemas.microsoft.com/office/drawing/2014/main" id="{091DFCF7-5773-417C-AAA7-1E7494809EA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a:extLst>
              <a:ext uri="{FF2B5EF4-FFF2-40B4-BE49-F238E27FC236}">
                <a16:creationId xmlns:a16="http://schemas.microsoft.com/office/drawing/2014/main" id="{A0BA576A-8217-6245-F7F7-D362B985EF9C}"/>
              </a:ext>
            </a:extLst>
          </p:cNvPr>
          <p:cNvSpPr txBox="1"/>
          <p:nvPr/>
        </p:nvSpPr>
        <p:spPr>
          <a:xfrm>
            <a:off x="683581" y="6329779"/>
            <a:ext cx="2512380" cy="338554"/>
          </a:xfrm>
          <a:prstGeom prst="rect">
            <a:avLst/>
          </a:prstGeom>
          <a:noFill/>
        </p:spPr>
        <p:txBody>
          <a:bodyPr wrap="square" rtlCol="0">
            <a:spAutoFit/>
          </a:bodyPr>
          <a:lstStyle/>
          <a:p>
            <a:r>
              <a:rPr lang="nb-NO" sz="1600"/>
              <a:t>Kilde: OECD - MSTI</a:t>
            </a:r>
            <a:endParaRPr lang="en-GB" sz="1600"/>
          </a:p>
        </p:txBody>
      </p:sp>
    </p:spTree>
    <p:extLst>
      <p:ext uri="{BB962C8B-B14F-4D97-AF65-F5344CB8AC3E}">
        <p14:creationId xmlns:p14="http://schemas.microsoft.com/office/powerpoint/2010/main" val="339787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FB031B25-D06A-165A-6D58-9CBC658DFE2E}"/>
              </a:ext>
            </a:extLst>
          </p:cNvPr>
          <p:cNvSpPr>
            <a:spLocks noGrp="1"/>
          </p:cNvSpPr>
          <p:nvPr>
            <p:ph type="ftr" sz="quarter" idx="34"/>
          </p:nvPr>
        </p:nvSpPr>
        <p:spPr/>
        <p:txBody>
          <a:bodyPr/>
          <a:lstStyle/>
          <a:p>
            <a:endParaRPr lang="nb-NO"/>
          </a:p>
        </p:txBody>
      </p:sp>
      <p:sp>
        <p:nvSpPr>
          <p:cNvPr id="3" name="Plassholder for lysbildenummer 2">
            <a:extLst>
              <a:ext uri="{FF2B5EF4-FFF2-40B4-BE49-F238E27FC236}">
                <a16:creationId xmlns:a16="http://schemas.microsoft.com/office/drawing/2014/main" id="{62E3C256-9881-080A-486A-86AD7A87081C}"/>
              </a:ext>
            </a:extLst>
          </p:cNvPr>
          <p:cNvSpPr>
            <a:spLocks noGrp="1"/>
          </p:cNvSpPr>
          <p:nvPr>
            <p:ph type="sldNum" sz="quarter" idx="35"/>
          </p:nvPr>
        </p:nvSpPr>
        <p:spPr/>
        <p:txBody>
          <a:bodyPr/>
          <a:lstStyle/>
          <a:p>
            <a:r>
              <a:rPr lang="en-US"/>
              <a:t>Side </a:t>
            </a:r>
            <a:fld id="{5251F420-7306-4E7C-A79E-F31A38F7D392}" type="slidenum">
              <a:rPr lang="en-US" smtClean="0"/>
              <a:pPr/>
              <a:t>60</a:t>
            </a:fld>
            <a:endParaRPr lang="en-US"/>
          </a:p>
        </p:txBody>
      </p:sp>
      <p:sp>
        <p:nvSpPr>
          <p:cNvPr id="4" name="Tittel 3">
            <a:extLst>
              <a:ext uri="{FF2B5EF4-FFF2-40B4-BE49-F238E27FC236}">
                <a16:creationId xmlns:a16="http://schemas.microsoft.com/office/drawing/2014/main" id="{8E9B777F-61F2-A807-9167-0BCC76EB3D56}"/>
              </a:ext>
            </a:extLst>
          </p:cNvPr>
          <p:cNvSpPr>
            <a:spLocks noGrp="1"/>
          </p:cNvSpPr>
          <p:nvPr>
            <p:ph type="title"/>
          </p:nvPr>
        </p:nvSpPr>
        <p:spPr>
          <a:xfrm>
            <a:off x="360044" y="360045"/>
            <a:ext cx="11471909" cy="716578"/>
          </a:xfrm>
        </p:spPr>
        <p:txBody>
          <a:bodyPr/>
          <a:lstStyle/>
          <a:p>
            <a:r>
              <a:rPr lang="nb-NO" sz="3400" b="1">
                <a:solidFill>
                  <a:schemeClr val="accent1"/>
                </a:solidFill>
              </a:rPr>
              <a:t>3) R</a:t>
            </a:r>
            <a:r>
              <a:rPr lang="nb-NO" sz="3400" b="1">
                <a:solidFill>
                  <a:schemeClr val="accent1"/>
                </a:solidFill>
                <a:effectLst/>
                <a:latin typeface="Aptos" panose="020B0004020202020204" pitchFamily="34" charset="0"/>
                <a:ea typeface="DengXian" panose="02010600030101010101" pitchFamily="2" charset="-122"/>
                <a:cs typeface="Times New Roman" panose="02020603050405020304" pitchFamily="18" charset="0"/>
              </a:rPr>
              <a:t>adikal tverrfaglighet som komparativt fortrinn</a:t>
            </a:r>
            <a:endParaRPr lang="nb-NO" sz="3400" b="1">
              <a:solidFill>
                <a:schemeClr val="accent1"/>
              </a:solidFill>
            </a:endParaRPr>
          </a:p>
        </p:txBody>
      </p:sp>
      <p:sp>
        <p:nvSpPr>
          <p:cNvPr id="6" name="Plassholder for innhold 5">
            <a:extLst>
              <a:ext uri="{FF2B5EF4-FFF2-40B4-BE49-F238E27FC236}">
                <a16:creationId xmlns:a16="http://schemas.microsoft.com/office/drawing/2014/main" id="{FA197C28-1096-E21F-4299-62E857142CAE}"/>
              </a:ext>
            </a:extLst>
          </p:cNvPr>
          <p:cNvSpPr>
            <a:spLocks noGrp="1"/>
          </p:cNvSpPr>
          <p:nvPr>
            <p:ph sz="half" idx="29"/>
          </p:nvPr>
        </p:nvSpPr>
        <p:spPr>
          <a:xfrm>
            <a:off x="360045" y="1209072"/>
            <a:ext cx="5489214" cy="4849529"/>
          </a:xfrm>
        </p:spPr>
        <p:txBody>
          <a:bodyPr/>
          <a:lstStyle/>
          <a:p>
            <a:r>
              <a:rPr lang="nb-NO" sz="2000"/>
              <a:t>Kina er meget svak på tverrfaglig samarbeid</a:t>
            </a:r>
          </a:p>
          <a:p>
            <a:r>
              <a:rPr lang="nb-NO" sz="2000"/>
              <a:t>Norge/institusjoner som UiO: Stort potensial for </a:t>
            </a:r>
            <a:r>
              <a:rPr lang="nb-NO" sz="2000" err="1"/>
              <a:t>banebrydende</a:t>
            </a:r>
            <a:r>
              <a:rPr lang="nb-NO" sz="2000"/>
              <a:t> tverrfaglig forskning om de store utfordringer innen bærekraft</a:t>
            </a:r>
          </a:p>
          <a:p>
            <a:r>
              <a:rPr lang="nb-NO" sz="2000"/>
              <a:t>Våre komparative fortrinn må brukes</a:t>
            </a:r>
          </a:p>
          <a:p>
            <a:pPr marL="0" indent="0">
              <a:buNone/>
            </a:pPr>
            <a:endParaRPr lang="nb-NO"/>
          </a:p>
        </p:txBody>
      </p:sp>
      <p:sp>
        <p:nvSpPr>
          <p:cNvPr id="7" name="Plassholder for tekst 6">
            <a:extLst>
              <a:ext uri="{FF2B5EF4-FFF2-40B4-BE49-F238E27FC236}">
                <a16:creationId xmlns:a16="http://schemas.microsoft.com/office/drawing/2014/main" id="{88DFF756-D66B-1D38-1DF2-8C06F3C6D0C2}"/>
              </a:ext>
            </a:extLst>
          </p:cNvPr>
          <p:cNvSpPr>
            <a:spLocks noGrp="1"/>
          </p:cNvSpPr>
          <p:nvPr>
            <p:ph type="body" sz="quarter" idx="32"/>
          </p:nvPr>
        </p:nvSpPr>
        <p:spPr>
          <a:xfrm>
            <a:off x="6376623" y="1209072"/>
            <a:ext cx="5489213" cy="494749"/>
          </a:xfrm>
          <a:ln>
            <a:solidFill>
              <a:schemeClr val="tx1"/>
            </a:solidFill>
          </a:ln>
        </p:spPr>
        <p:txBody>
          <a:bodyPr/>
          <a:lstStyle/>
          <a:p>
            <a:r>
              <a:rPr lang="nb-NO"/>
              <a:t>Indikatorrapporten kapitel 6 og tabell 6.1a</a:t>
            </a:r>
          </a:p>
        </p:txBody>
      </p:sp>
      <p:sp>
        <p:nvSpPr>
          <p:cNvPr id="8" name="Plassholder for innhold 7">
            <a:extLst>
              <a:ext uri="{FF2B5EF4-FFF2-40B4-BE49-F238E27FC236}">
                <a16:creationId xmlns:a16="http://schemas.microsoft.com/office/drawing/2014/main" id="{CA5A0E8A-A04F-9D1C-76F8-9C990AF4B38A}"/>
              </a:ext>
            </a:extLst>
          </p:cNvPr>
          <p:cNvSpPr>
            <a:spLocks noGrp="1"/>
          </p:cNvSpPr>
          <p:nvPr>
            <p:ph sz="half" idx="31"/>
          </p:nvPr>
        </p:nvSpPr>
        <p:spPr>
          <a:ln>
            <a:solidFill>
              <a:schemeClr val="tx1"/>
            </a:solidFill>
          </a:ln>
        </p:spPr>
        <p:txBody>
          <a:bodyPr/>
          <a:lstStyle/>
          <a:p>
            <a:r>
              <a:rPr lang="nb-NO" sz="2000"/>
              <a:t>Kina publiserer 25% av verdens vitenskapelige artikler; USA 14%; Norge 0,53%</a:t>
            </a:r>
          </a:p>
          <a:p>
            <a:r>
              <a:rPr lang="nb-NO" sz="2000"/>
              <a:t>Norge blant de mest produserende land sett i forhold til befolkning</a:t>
            </a:r>
          </a:p>
          <a:p>
            <a:r>
              <a:rPr lang="nb-NO" sz="2000"/>
              <a:t>Europa (USA) har mye forskning innen </a:t>
            </a:r>
            <a:r>
              <a:rPr lang="nb-NO" sz="2000" i="1"/>
              <a:t>både</a:t>
            </a:r>
            <a:r>
              <a:rPr lang="nb-NO" sz="2000"/>
              <a:t> naturvitenskaper, helse, samfunnsvitenskap, humaniora</a:t>
            </a:r>
          </a:p>
        </p:txBody>
      </p:sp>
      <p:pic>
        <p:nvPicPr>
          <p:cNvPr id="10" name="Bilde 9" descr="Et bilde som inneholder tekst, skjermbilde, Fargerikt, programvare&#10;&#10;Automatisk generert beskrivelse">
            <a:extLst>
              <a:ext uri="{FF2B5EF4-FFF2-40B4-BE49-F238E27FC236}">
                <a16:creationId xmlns:a16="http://schemas.microsoft.com/office/drawing/2014/main" id="{7E458DD0-C0CA-72E0-094A-D32641041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842" y="3532836"/>
            <a:ext cx="3918533" cy="2514879"/>
          </a:xfrm>
          <a:prstGeom prst="rect">
            <a:avLst/>
          </a:prstGeom>
        </p:spPr>
      </p:pic>
    </p:spTree>
    <p:extLst>
      <p:ext uri="{BB962C8B-B14F-4D97-AF65-F5344CB8AC3E}">
        <p14:creationId xmlns:p14="http://schemas.microsoft.com/office/powerpoint/2010/main" val="33966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C683A47E-7DE2-36A3-ABF4-08ED8FD57D1E}"/>
              </a:ext>
            </a:extLst>
          </p:cNvPr>
          <p:cNvSpPr>
            <a:spLocks noGrp="1"/>
          </p:cNvSpPr>
          <p:nvPr>
            <p:ph type="ftr" sz="quarter" idx="3"/>
          </p:nvPr>
        </p:nvSpPr>
        <p:spPr/>
        <p:txBody>
          <a:bodyPr/>
          <a:lstStyle/>
          <a:p>
            <a:endParaRPr lang="nb-NO"/>
          </a:p>
        </p:txBody>
      </p:sp>
      <p:sp>
        <p:nvSpPr>
          <p:cNvPr id="3" name="Plassholder for lysbildenummer 2">
            <a:extLst>
              <a:ext uri="{FF2B5EF4-FFF2-40B4-BE49-F238E27FC236}">
                <a16:creationId xmlns:a16="http://schemas.microsoft.com/office/drawing/2014/main" id="{FFB1C380-0C47-8CDA-1FD8-78499D2DAE65}"/>
              </a:ext>
            </a:extLst>
          </p:cNvPr>
          <p:cNvSpPr>
            <a:spLocks noGrp="1"/>
          </p:cNvSpPr>
          <p:nvPr>
            <p:ph type="sldNum" sz="quarter" idx="12"/>
          </p:nvPr>
        </p:nvSpPr>
        <p:spPr/>
        <p:txBody>
          <a:bodyPr/>
          <a:lstStyle/>
          <a:p>
            <a:r>
              <a:rPr lang="en-US"/>
              <a:t>Side </a:t>
            </a:r>
            <a:fld id="{5251F420-7306-4E7C-A79E-F31A38F7D392}" type="slidenum">
              <a:rPr lang="en-US" smtClean="0"/>
              <a:pPr/>
              <a:t>61</a:t>
            </a:fld>
            <a:endParaRPr lang="en-US"/>
          </a:p>
        </p:txBody>
      </p:sp>
      <p:sp>
        <p:nvSpPr>
          <p:cNvPr id="10" name="Plassholder for innhold 9">
            <a:extLst>
              <a:ext uri="{FF2B5EF4-FFF2-40B4-BE49-F238E27FC236}">
                <a16:creationId xmlns:a16="http://schemas.microsoft.com/office/drawing/2014/main" id="{D77FFC32-E8F3-328E-7954-347C178C66A6}"/>
              </a:ext>
            </a:extLst>
          </p:cNvPr>
          <p:cNvSpPr>
            <a:spLocks noGrp="1"/>
          </p:cNvSpPr>
          <p:nvPr>
            <p:ph sz="quarter" idx="28"/>
          </p:nvPr>
        </p:nvSpPr>
        <p:spPr/>
        <p:txBody>
          <a:bodyPr/>
          <a:lstStyle/>
          <a:p>
            <a:pPr algn="ctr"/>
            <a:endParaRPr lang="nb-NO" sz="3600"/>
          </a:p>
          <a:p>
            <a:pPr algn="ctr"/>
            <a:endParaRPr lang="nb-NO" sz="3600"/>
          </a:p>
          <a:p>
            <a:pPr algn="ctr"/>
            <a:r>
              <a:rPr lang="nb-NO" sz="3600"/>
              <a:t>Takk for oppmerksomheten </a:t>
            </a:r>
            <a:r>
              <a:rPr lang="nb-NO" sz="3600">
                <a:sym typeface="Wingdings" pitchFamily="2" charset="2"/>
              </a:rPr>
              <a:t></a:t>
            </a:r>
            <a:endParaRPr lang="nb-NO" sz="3600"/>
          </a:p>
        </p:txBody>
      </p:sp>
    </p:spTree>
    <p:extLst>
      <p:ext uri="{BB962C8B-B14F-4D97-AF65-F5344CB8AC3E}">
        <p14:creationId xmlns:p14="http://schemas.microsoft.com/office/powerpoint/2010/main" val="642001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19842-592E-434F-A9A0-9D056E879673}"/>
              </a:ext>
            </a:extLst>
          </p:cNvPr>
          <p:cNvSpPr>
            <a:spLocks noGrp="1"/>
          </p:cNvSpPr>
          <p:nvPr>
            <p:ph type="ctrTitle"/>
          </p:nvPr>
        </p:nvSpPr>
        <p:spPr>
          <a:xfrm>
            <a:off x="1465811" y="250163"/>
            <a:ext cx="9144000" cy="4641718"/>
          </a:xfrm>
        </p:spPr>
        <p:txBody>
          <a:bodyPr>
            <a:normAutofit fontScale="90000"/>
          </a:bodyPr>
          <a:lstStyle/>
          <a:p>
            <a:pPr lvl="0">
              <a:lnSpc>
                <a:spcPct val="100000"/>
              </a:lnSpc>
              <a:spcAft>
                <a:spcPts val="800"/>
              </a:spcAft>
            </a:pPr>
            <a:br>
              <a:rPr lang="nb-NO">
                <a:effectLst/>
                <a:latin typeface="Source Sans Pro" panose="020B0503030403020204" pitchFamily="34" charset="0"/>
                <a:ea typeface="Source Sans Pro" panose="020B0503030403020204" pitchFamily="34" charset="0"/>
                <a:cs typeface="Times New Roman" panose="02020603050405020304" pitchFamily="18" charset="0"/>
              </a:rPr>
            </a:br>
            <a:br>
              <a:rPr lang="nb-NO">
                <a:effectLst/>
                <a:latin typeface="Source Sans Pro" panose="020B0503030403020204" pitchFamily="34" charset="0"/>
                <a:ea typeface="Source Sans Pro" panose="020B0503030403020204" pitchFamily="34" charset="0"/>
                <a:cs typeface="Times New Roman" panose="02020603050405020304" pitchFamily="18" charset="0"/>
              </a:rPr>
            </a:br>
            <a:br>
              <a:rPr lang="nb-NO">
                <a:effectLst/>
                <a:latin typeface="Source Sans Pro" panose="020B0503030403020204" pitchFamily="34" charset="0"/>
                <a:ea typeface="Source Sans Pro" panose="020B0503030403020204" pitchFamily="34" charset="0"/>
                <a:cs typeface="Times New Roman" panose="02020603050405020304" pitchFamily="18" charset="0"/>
              </a:rPr>
            </a:br>
            <a:br>
              <a:rPr lang="nb-NO">
                <a:effectLst/>
                <a:latin typeface="Source Sans Pro" panose="020B0503030403020204" pitchFamily="34" charset="0"/>
                <a:ea typeface="Source Sans Pro" panose="020B0503030403020204" pitchFamily="34" charset="0"/>
                <a:cs typeface="Times New Roman" panose="02020603050405020304" pitchFamily="18" charset="0"/>
              </a:rPr>
            </a:br>
            <a:r>
              <a:rPr lang="nb-NO">
                <a:effectLst/>
                <a:latin typeface="Source Sans Pro" panose="020B0503030403020204" pitchFamily="34" charset="0"/>
                <a:ea typeface="Source Sans Pro" panose="020B0503030403020204" pitchFamily="34" charset="0"/>
                <a:cs typeface="Times New Roman" panose="02020603050405020304" pitchFamily="18" charset="0"/>
              </a:rPr>
              <a:t>Henrik Urdal, </a:t>
            </a:r>
            <a:br>
              <a:rPr lang="nb-NO">
                <a:effectLst/>
                <a:latin typeface="Source Sans Pro" panose="020B0503030403020204" pitchFamily="34" charset="0"/>
                <a:ea typeface="Source Sans Pro" panose="020B0503030403020204" pitchFamily="34" charset="0"/>
                <a:cs typeface="Times New Roman" panose="02020603050405020304" pitchFamily="18" charset="0"/>
              </a:rPr>
            </a:br>
            <a:r>
              <a:rPr lang="nb-NO" sz="4900">
                <a:effectLst/>
                <a:latin typeface="Source Sans Pro" panose="020B0503030403020204" pitchFamily="34" charset="0"/>
                <a:ea typeface="Source Sans Pro" panose="020B0503030403020204" pitchFamily="34" charset="0"/>
                <a:cs typeface="Times New Roman" panose="02020603050405020304" pitchFamily="18" charset="0"/>
              </a:rPr>
              <a:t>direktør for Institutt for fredsforskning (PRIO)</a:t>
            </a:r>
            <a:br>
              <a:rPr lang="nb-NO" sz="4900">
                <a:effectLst/>
                <a:latin typeface="Source Sans Pro" panose="020B0503030403020204" pitchFamily="34" charset="0"/>
                <a:ea typeface="Source Sans Pro" panose="020B0503030403020204" pitchFamily="34" charset="0"/>
                <a:cs typeface="Times New Roman" panose="02020603050405020304" pitchFamily="18" charset="0"/>
              </a:rPr>
            </a:br>
            <a:endParaRPr lang="nb-NO" sz="490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2" name="Bilde 1">
            <a:extLst>
              <a:ext uri="{FF2B5EF4-FFF2-40B4-BE49-F238E27FC236}">
                <a16:creationId xmlns:a16="http://schemas.microsoft.com/office/drawing/2014/main" id="{59E8A61F-90B2-7083-7EFC-D7806D6ED516}"/>
              </a:ext>
            </a:extLst>
          </p:cNvPr>
          <p:cNvPicPr>
            <a:picLocks noChangeAspect="1"/>
          </p:cNvPicPr>
          <p:nvPr/>
        </p:nvPicPr>
        <p:blipFill>
          <a:blip r:embed="rId2"/>
          <a:stretch>
            <a:fillRect/>
          </a:stretch>
        </p:blipFill>
        <p:spPr>
          <a:xfrm>
            <a:off x="10046774" y="4891881"/>
            <a:ext cx="1895546" cy="1829593"/>
          </a:xfrm>
          <a:prstGeom prst="rect">
            <a:avLst/>
          </a:prstGeom>
        </p:spPr>
      </p:pic>
      <p:sp>
        <p:nvSpPr>
          <p:cNvPr id="6" name="Undertittel 5">
            <a:extLst>
              <a:ext uri="{FF2B5EF4-FFF2-40B4-BE49-F238E27FC236}">
                <a16:creationId xmlns:a16="http://schemas.microsoft.com/office/drawing/2014/main" id="{94498C72-3D9E-69F9-BE52-77A8B17ADCF4}"/>
              </a:ext>
            </a:extLst>
          </p:cNvPr>
          <p:cNvSpPr>
            <a:spLocks noGrp="1"/>
          </p:cNvSpPr>
          <p:nvPr>
            <p:ph type="subTitle" idx="1"/>
          </p:nvPr>
        </p:nvSpPr>
        <p:spPr/>
        <p:txBody>
          <a:bodyPr/>
          <a:lstStyle/>
          <a:p>
            <a:endParaRPr lang="nb-NO"/>
          </a:p>
        </p:txBody>
      </p:sp>
      <p:pic>
        <p:nvPicPr>
          <p:cNvPr id="3" name="Bilde 2">
            <a:extLst>
              <a:ext uri="{FF2B5EF4-FFF2-40B4-BE49-F238E27FC236}">
                <a16:creationId xmlns:a16="http://schemas.microsoft.com/office/drawing/2014/main" id="{D6AE24F5-6E56-1546-EC76-F433EDD595AA}"/>
              </a:ext>
            </a:extLst>
          </p:cNvPr>
          <p:cNvPicPr>
            <a:picLocks noChangeAspect="1"/>
          </p:cNvPicPr>
          <p:nvPr/>
        </p:nvPicPr>
        <p:blipFill>
          <a:blip r:embed="rId3"/>
          <a:stretch>
            <a:fillRect/>
          </a:stretch>
        </p:blipFill>
        <p:spPr>
          <a:xfrm>
            <a:off x="4166121" y="4669479"/>
            <a:ext cx="2952750" cy="1552575"/>
          </a:xfrm>
          <a:prstGeom prst="rect">
            <a:avLst/>
          </a:prstGeom>
        </p:spPr>
      </p:pic>
    </p:spTree>
    <p:extLst>
      <p:ext uri="{BB962C8B-B14F-4D97-AF65-F5344CB8AC3E}">
        <p14:creationId xmlns:p14="http://schemas.microsoft.com/office/powerpoint/2010/main" val="2683076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19842-592E-434F-A9A0-9D056E879673}"/>
              </a:ext>
            </a:extLst>
          </p:cNvPr>
          <p:cNvSpPr>
            <a:spLocks noGrp="1"/>
          </p:cNvSpPr>
          <p:nvPr>
            <p:ph type="ctrTitle"/>
          </p:nvPr>
        </p:nvSpPr>
        <p:spPr>
          <a:xfrm>
            <a:off x="1465811" y="250163"/>
            <a:ext cx="9144000" cy="3950901"/>
          </a:xfrm>
        </p:spPr>
        <p:txBody>
          <a:bodyPr>
            <a:normAutofit/>
          </a:bodyPr>
          <a:lstStyle/>
          <a:p>
            <a:pPr lvl="0">
              <a:lnSpc>
                <a:spcPct val="100000"/>
              </a:lnSpc>
              <a:spcAft>
                <a:spcPts val="800"/>
              </a:spcAft>
            </a:pPr>
            <a:r>
              <a:rPr lang="nb-NO">
                <a:effectLst/>
                <a:latin typeface="Source Sans Pro" panose="020B0503030403020204" pitchFamily="34" charset="0"/>
                <a:ea typeface="Source Sans Pro" panose="020B0503030403020204" pitchFamily="34" charset="0"/>
                <a:cs typeface="Times New Roman" panose="02020603050405020304" pitchFamily="18" charset="0"/>
              </a:rPr>
              <a:t>Kikki Kleiven, </a:t>
            </a:r>
            <a:br>
              <a:rPr lang="nb-NO">
                <a:effectLst/>
                <a:latin typeface="Source Sans Pro" panose="020B0503030403020204" pitchFamily="34" charset="0"/>
                <a:ea typeface="Source Sans Pro" panose="020B0503030403020204" pitchFamily="34" charset="0"/>
                <a:cs typeface="Times New Roman" panose="02020603050405020304" pitchFamily="18" charset="0"/>
              </a:rPr>
            </a:br>
            <a:r>
              <a:rPr lang="nb-NO" sz="4900">
                <a:effectLst/>
                <a:latin typeface="Source Sans Pro" panose="020B0503030403020204" pitchFamily="34" charset="0"/>
                <a:ea typeface="Source Sans Pro" panose="020B0503030403020204" pitchFamily="34" charset="0"/>
                <a:cs typeface="Times New Roman" panose="02020603050405020304" pitchFamily="18" charset="0"/>
              </a:rPr>
              <a:t>direktør </a:t>
            </a:r>
            <a:r>
              <a:rPr lang="nb-NO" sz="4900" err="1">
                <a:effectLst/>
                <a:latin typeface="Source Sans Pro" panose="020B0503030403020204" pitchFamily="34" charset="0"/>
                <a:ea typeface="Source Sans Pro" panose="020B0503030403020204" pitchFamily="34" charset="0"/>
                <a:cs typeface="Times New Roman" panose="02020603050405020304" pitchFamily="18" charset="0"/>
              </a:rPr>
              <a:t>Bjerknessenteret</a:t>
            </a:r>
            <a:r>
              <a:rPr lang="nb-NO" sz="4900">
                <a:effectLst/>
                <a:latin typeface="Source Sans Pro" panose="020B0503030403020204" pitchFamily="34" charset="0"/>
                <a:ea typeface="Source Sans Pro" panose="020B0503030403020204" pitchFamily="34" charset="0"/>
                <a:cs typeface="Times New Roman" panose="02020603050405020304" pitchFamily="18" charset="0"/>
              </a:rPr>
              <a:t> for klimaforskning</a:t>
            </a:r>
          </a:p>
        </p:txBody>
      </p:sp>
      <p:pic>
        <p:nvPicPr>
          <p:cNvPr id="2" name="Bilde 1">
            <a:extLst>
              <a:ext uri="{FF2B5EF4-FFF2-40B4-BE49-F238E27FC236}">
                <a16:creationId xmlns:a16="http://schemas.microsoft.com/office/drawing/2014/main" id="{59E8A61F-90B2-7083-7EFC-D7806D6ED516}"/>
              </a:ext>
            </a:extLst>
          </p:cNvPr>
          <p:cNvPicPr>
            <a:picLocks noChangeAspect="1"/>
          </p:cNvPicPr>
          <p:nvPr/>
        </p:nvPicPr>
        <p:blipFill>
          <a:blip r:embed="rId2"/>
          <a:stretch>
            <a:fillRect/>
          </a:stretch>
        </p:blipFill>
        <p:spPr>
          <a:xfrm>
            <a:off x="10046774" y="4891881"/>
            <a:ext cx="1895546" cy="1829593"/>
          </a:xfrm>
          <a:prstGeom prst="rect">
            <a:avLst/>
          </a:prstGeom>
        </p:spPr>
      </p:pic>
      <p:sp>
        <p:nvSpPr>
          <p:cNvPr id="6" name="Undertittel 5">
            <a:extLst>
              <a:ext uri="{FF2B5EF4-FFF2-40B4-BE49-F238E27FC236}">
                <a16:creationId xmlns:a16="http://schemas.microsoft.com/office/drawing/2014/main" id="{94498C72-3D9E-69F9-BE52-77A8B17ADCF4}"/>
              </a:ext>
            </a:extLst>
          </p:cNvPr>
          <p:cNvSpPr>
            <a:spLocks noGrp="1"/>
          </p:cNvSpPr>
          <p:nvPr>
            <p:ph type="subTitle" idx="1"/>
          </p:nvPr>
        </p:nvSpPr>
        <p:spPr/>
        <p:txBody>
          <a:bodyPr/>
          <a:lstStyle/>
          <a:p>
            <a:endParaRPr lang="nb-NO"/>
          </a:p>
        </p:txBody>
      </p:sp>
      <p:pic>
        <p:nvPicPr>
          <p:cNvPr id="3" name="Bilde 2">
            <a:extLst>
              <a:ext uri="{FF2B5EF4-FFF2-40B4-BE49-F238E27FC236}">
                <a16:creationId xmlns:a16="http://schemas.microsoft.com/office/drawing/2014/main" id="{00451191-734B-02A1-516C-87851F28D24E}"/>
              </a:ext>
            </a:extLst>
          </p:cNvPr>
          <p:cNvPicPr>
            <a:picLocks noChangeAspect="1"/>
          </p:cNvPicPr>
          <p:nvPr/>
        </p:nvPicPr>
        <p:blipFill>
          <a:blip r:embed="rId3"/>
          <a:stretch>
            <a:fillRect/>
          </a:stretch>
        </p:blipFill>
        <p:spPr>
          <a:xfrm>
            <a:off x="4775209" y="4778374"/>
            <a:ext cx="2352675" cy="1943100"/>
          </a:xfrm>
          <a:prstGeom prst="rect">
            <a:avLst/>
          </a:prstGeom>
        </p:spPr>
      </p:pic>
    </p:spTree>
    <p:extLst>
      <p:ext uri="{BB962C8B-B14F-4D97-AF65-F5344CB8AC3E}">
        <p14:creationId xmlns:p14="http://schemas.microsoft.com/office/powerpoint/2010/main" val="3912921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19842-592E-434F-A9A0-9D056E879673}"/>
              </a:ext>
            </a:extLst>
          </p:cNvPr>
          <p:cNvSpPr>
            <a:spLocks noGrp="1"/>
          </p:cNvSpPr>
          <p:nvPr>
            <p:ph type="ctrTitle"/>
          </p:nvPr>
        </p:nvSpPr>
        <p:spPr>
          <a:xfrm>
            <a:off x="1465811" y="250163"/>
            <a:ext cx="9144000" cy="3005799"/>
          </a:xfrm>
        </p:spPr>
        <p:txBody>
          <a:bodyPr>
            <a:normAutofit fontScale="90000"/>
          </a:bodyPr>
          <a:lstStyle/>
          <a:p>
            <a:pPr lvl="0">
              <a:lnSpc>
                <a:spcPct val="100000"/>
              </a:lnSpc>
              <a:spcAft>
                <a:spcPts val="800"/>
              </a:spcAft>
            </a:pPr>
            <a:br>
              <a:rPr lang="nb-NO">
                <a:effectLst/>
                <a:latin typeface="Source Sans Pro" panose="020B0503030403020204" pitchFamily="34" charset="0"/>
                <a:ea typeface="Source Sans Pro" panose="020B0503030403020204" pitchFamily="34" charset="0"/>
                <a:cs typeface="Times New Roman" panose="02020603050405020304" pitchFamily="18" charset="0"/>
              </a:rPr>
            </a:br>
            <a:br>
              <a:rPr lang="nb-NO">
                <a:effectLst/>
                <a:latin typeface="Source Sans Pro" panose="020B0503030403020204" pitchFamily="34" charset="0"/>
                <a:ea typeface="Source Sans Pro" panose="020B0503030403020204" pitchFamily="34" charset="0"/>
                <a:cs typeface="Times New Roman" panose="02020603050405020304" pitchFamily="18" charset="0"/>
              </a:rPr>
            </a:br>
            <a:br>
              <a:rPr lang="nb-NO">
                <a:effectLst/>
                <a:latin typeface="Source Sans Pro" panose="020B0503030403020204" pitchFamily="34" charset="0"/>
                <a:ea typeface="Source Sans Pro" panose="020B0503030403020204" pitchFamily="34" charset="0"/>
                <a:cs typeface="Times New Roman" panose="02020603050405020304" pitchFamily="18" charset="0"/>
              </a:rPr>
            </a:br>
            <a:br>
              <a:rPr lang="nb-NO">
                <a:effectLst/>
                <a:latin typeface="Source Sans Pro" panose="020B0503030403020204" pitchFamily="34" charset="0"/>
                <a:ea typeface="Source Sans Pro" panose="020B0503030403020204" pitchFamily="34" charset="0"/>
                <a:cs typeface="Times New Roman" panose="02020603050405020304" pitchFamily="18" charset="0"/>
              </a:rPr>
            </a:br>
            <a:r>
              <a:rPr lang="nb-NO">
                <a:effectLst/>
                <a:latin typeface="Source Sans Pro" panose="020B0503030403020204" pitchFamily="34" charset="0"/>
                <a:ea typeface="Source Sans Pro" panose="020B0503030403020204" pitchFamily="34" charset="0"/>
                <a:cs typeface="Times New Roman" panose="02020603050405020304" pitchFamily="18" charset="0"/>
              </a:rPr>
              <a:t>Marte Tobro</a:t>
            </a:r>
            <a:r>
              <a:rPr lang="nb-NO" sz="4900">
                <a:effectLst/>
                <a:latin typeface="Source Sans Pro" panose="020B0503030403020204" pitchFamily="34" charset="0"/>
                <a:ea typeface="Source Sans Pro" panose="020B0503030403020204" pitchFamily="34" charset="0"/>
                <a:cs typeface="Times New Roman" panose="02020603050405020304" pitchFamily="18" charset="0"/>
              </a:rPr>
              <a:t>, </a:t>
            </a:r>
            <a:br>
              <a:rPr lang="nb-NO" sz="4900">
                <a:effectLst/>
                <a:latin typeface="Source Sans Pro" panose="020B0503030403020204" pitchFamily="34" charset="0"/>
                <a:ea typeface="Source Sans Pro" panose="020B0503030403020204" pitchFamily="34" charset="0"/>
                <a:cs typeface="Times New Roman" panose="02020603050405020304" pitchFamily="18" charset="0"/>
              </a:rPr>
            </a:br>
            <a:r>
              <a:rPr lang="nb-NO" sz="4900">
                <a:effectLst/>
                <a:latin typeface="Source Sans Pro" panose="020B0503030403020204" pitchFamily="34" charset="0"/>
                <a:ea typeface="Source Sans Pro" panose="020B0503030403020204" pitchFamily="34" charset="0"/>
                <a:cs typeface="Times New Roman" panose="02020603050405020304" pitchFamily="18" charset="0"/>
              </a:rPr>
              <a:t>avdelingsleder Innovasjon Norge</a:t>
            </a:r>
          </a:p>
        </p:txBody>
      </p:sp>
      <p:pic>
        <p:nvPicPr>
          <p:cNvPr id="2" name="Bilde 1">
            <a:extLst>
              <a:ext uri="{FF2B5EF4-FFF2-40B4-BE49-F238E27FC236}">
                <a16:creationId xmlns:a16="http://schemas.microsoft.com/office/drawing/2014/main" id="{59E8A61F-90B2-7083-7EFC-D7806D6ED516}"/>
              </a:ext>
            </a:extLst>
          </p:cNvPr>
          <p:cNvPicPr>
            <a:picLocks noChangeAspect="1"/>
          </p:cNvPicPr>
          <p:nvPr/>
        </p:nvPicPr>
        <p:blipFill>
          <a:blip r:embed="rId2"/>
          <a:stretch>
            <a:fillRect/>
          </a:stretch>
        </p:blipFill>
        <p:spPr>
          <a:xfrm>
            <a:off x="10046774" y="4891881"/>
            <a:ext cx="1895546" cy="1829593"/>
          </a:xfrm>
          <a:prstGeom prst="rect">
            <a:avLst/>
          </a:prstGeom>
        </p:spPr>
      </p:pic>
      <p:sp>
        <p:nvSpPr>
          <p:cNvPr id="6" name="Undertittel 5">
            <a:extLst>
              <a:ext uri="{FF2B5EF4-FFF2-40B4-BE49-F238E27FC236}">
                <a16:creationId xmlns:a16="http://schemas.microsoft.com/office/drawing/2014/main" id="{94498C72-3D9E-69F9-BE52-77A8B17ADCF4}"/>
              </a:ext>
            </a:extLst>
          </p:cNvPr>
          <p:cNvSpPr>
            <a:spLocks noGrp="1"/>
          </p:cNvSpPr>
          <p:nvPr>
            <p:ph type="subTitle" idx="1"/>
          </p:nvPr>
        </p:nvSpPr>
        <p:spPr/>
        <p:txBody>
          <a:bodyPr/>
          <a:lstStyle/>
          <a:p>
            <a:endParaRPr lang="nb-NO"/>
          </a:p>
        </p:txBody>
      </p:sp>
      <p:pic>
        <p:nvPicPr>
          <p:cNvPr id="3" name="Bilde 2">
            <a:extLst>
              <a:ext uri="{FF2B5EF4-FFF2-40B4-BE49-F238E27FC236}">
                <a16:creationId xmlns:a16="http://schemas.microsoft.com/office/drawing/2014/main" id="{CB16204A-355B-4522-AAB8-461B2D311F54}"/>
              </a:ext>
            </a:extLst>
          </p:cNvPr>
          <p:cNvPicPr>
            <a:picLocks noChangeAspect="1"/>
          </p:cNvPicPr>
          <p:nvPr/>
        </p:nvPicPr>
        <p:blipFill>
          <a:blip r:embed="rId3"/>
          <a:stretch>
            <a:fillRect/>
          </a:stretch>
        </p:blipFill>
        <p:spPr>
          <a:xfrm>
            <a:off x="4172275" y="3825199"/>
            <a:ext cx="3381375" cy="1352550"/>
          </a:xfrm>
          <a:prstGeom prst="rect">
            <a:avLst/>
          </a:prstGeom>
        </p:spPr>
      </p:pic>
    </p:spTree>
    <p:extLst>
      <p:ext uri="{BB962C8B-B14F-4D97-AF65-F5344CB8AC3E}">
        <p14:creationId xmlns:p14="http://schemas.microsoft.com/office/powerpoint/2010/main" val="936248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B419842-592E-434F-A9A0-9D056E879673}"/>
              </a:ext>
            </a:extLst>
          </p:cNvPr>
          <p:cNvSpPr>
            <a:spLocks noGrp="1"/>
          </p:cNvSpPr>
          <p:nvPr>
            <p:ph type="ctrTitle"/>
          </p:nvPr>
        </p:nvSpPr>
        <p:spPr>
          <a:xfrm>
            <a:off x="777535" y="263131"/>
            <a:ext cx="7063721" cy="1159200"/>
          </a:xfrm>
        </p:spPr>
        <p:txBody>
          <a:bodyPr anchor="ctr">
            <a:normAutofit fontScale="90000"/>
          </a:bodyPr>
          <a:lstStyle/>
          <a:p>
            <a:pPr lvl="0" algn="l">
              <a:spcAft>
                <a:spcPts val="800"/>
              </a:spcAft>
            </a:pPr>
            <a:br>
              <a:rPr lang="nb-NO" sz="3700">
                <a:solidFill>
                  <a:srgbClr val="FFFFFF"/>
                </a:solidFill>
                <a:effectLst/>
                <a:latin typeface="Source Sans Pro" panose="020B0503030403020204" pitchFamily="34" charset="0"/>
                <a:ea typeface="Source Sans Pro" panose="020B0503030403020204" pitchFamily="34" charset="0"/>
                <a:cs typeface="Times New Roman" panose="02020603050405020304" pitchFamily="18" charset="0"/>
              </a:rPr>
            </a:br>
            <a:r>
              <a:rPr lang="nb-NO" sz="5400">
                <a:solidFill>
                  <a:srgbClr val="FFFFFF"/>
                </a:solidFill>
                <a:effectLst/>
                <a:latin typeface="Source Sans Pro" panose="020B0503030403020204" pitchFamily="34" charset="0"/>
                <a:ea typeface="Source Sans Pro" panose="020B0503030403020204" pitchFamily="34" charset="0"/>
                <a:cs typeface="Times New Roman" panose="02020603050405020304" pitchFamily="18" charset="0"/>
              </a:rPr>
              <a:t>Indikatorrapporten </a:t>
            </a:r>
            <a:br>
              <a:rPr lang="nb-NO" sz="5400">
                <a:solidFill>
                  <a:srgbClr val="FFFFFF"/>
                </a:solidFill>
                <a:effectLst/>
                <a:latin typeface="Source Sans Pro" panose="020B0503030403020204" pitchFamily="34" charset="0"/>
                <a:ea typeface="Source Sans Pro" panose="020B0503030403020204" pitchFamily="34" charset="0"/>
                <a:cs typeface="Times New Roman" panose="02020603050405020304" pitchFamily="18" charset="0"/>
              </a:rPr>
            </a:br>
            <a:endParaRPr lang="nb-NO" sz="2700">
              <a:solidFill>
                <a:srgbClr val="FFFFFF"/>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5" name="Subtitle 4">
            <a:extLst>
              <a:ext uri="{FF2B5EF4-FFF2-40B4-BE49-F238E27FC236}">
                <a16:creationId xmlns:a16="http://schemas.microsoft.com/office/drawing/2014/main" id="{1A0095F8-98D7-4910-A38E-D9915094E096}"/>
              </a:ext>
            </a:extLst>
          </p:cNvPr>
          <p:cNvSpPr>
            <a:spLocks noGrp="1"/>
          </p:cNvSpPr>
          <p:nvPr>
            <p:ph type="subTitle" idx="1"/>
          </p:nvPr>
        </p:nvSpPr>
        <p:spPr>
          <a:xfrm>
            <a:off x="8385243" y="390832"/>
            <a:ext cx="3715966" cy="873612"/>
          </a:xfrm>
        </p:spPr>
        <p:txBody>
          <a:bodyPr vert="horz" lIns="91440" tIns="45720" rIns="91440" bIns="45720" rtlCol="0" anchor="ctr">
            <a:noAutofit/>
          </a:bodyPr>
          <a:lstStyle/>
          <a:p>
            <a:pPr algn="l"/>
            <a:r>
              <a:rPr lang="nb-NO" sz="2000">
                <a:solidFill>
                  <a:srgbClr val="FFFFFF"/>
                </a:solidFill>
              </a:rPr>
              <a:t>https://www.forskningsradet.no/indikatorrapporten/indikatorrapporten-dokument/</a:t>
            </a:r>
            <a:endParaRPr lang="nb-NO" sz="2000">
              <a:solidFill>
                <a:srgbClr val="FFFFFF"/>
              </a:solidFill>
              <a:latin typeface="Roboto"/>
              <a:ea typeface="Roboto"/>
              <a:cs typeface="Roboto"/>
            </a:endParaRPr>
          </a:p>
        </p:txBody>
      </p:sp>
      <p:pic>
        <p:nvPicPr>
          <p:cNvPr id="2" name="Bilde 1">
            <a:extLst>
              <a:ext uri="{FF2B5EF4-FFF2-40B4-BE49-F238E27FC236}">
                <a16:creationId xmlns:a16="http://schemas.microsoft.com/office/drawing/2014/main" id="{2B922F0B-1291-B049-01DE-951F60759B3A}"/>
              </a:ext>
            </a:extLst>
          </p:cNvPr>
          <p:cNvPicPr>
            <a:picLocks noChangeAspect="1"/>
          </p:cNvPicPr>
          <p:nvPr/>
        </p:nvPicPr>
        <p:blipFill>
          <a:blip r:embed="rId2"/>
          <a:stretch>
            <a:fillRect/>
          </a:stretch>
        </p:blipFill>
        <p:spPr>
          <a:xfrm>
            <a:off x="1036727" y="1966293"/>
            <a:ext cx="10118545" cy="4452160"/>
          </a:xfrm>
          <a:prstGeom prst="rect">
            <a:avLst/>
          </a:prstGeom>
        </p:spPr>
      </p:pic>
    </p:spTree>
    <p:extLst>
      <p:ext uri="{BB962C8B-B14F-4D97-AF65-F5344CB8AC3E}">
        <p14:creationId xmlns:p14="http://schemas.microsoft.com/office/powerpoint/2010/main" val="4596719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tel 1"/>
          <p:cNvSpPr>
            <a:spLocks noGrp="1"/>
          </p:cNvSpPr>
          <p:nvPr>
            <p:ph type="ctrTitle"/>
          </p:nvPr>
        </p:nvSpPr>
        <p:spPr>
          <a:xfrm>
            <a:off x="3315031" y="1380754"/>
            <a:ext cx="5583918" cy="3363439"/>
          </a:xfrm>
        </p:spPr>
        <p:txBody>
          <a:bodyPr>
            <a:normAutofit/>
          </a:bodyPr>
          <a:lstStyle/>
          <a:p>
            <a:r>
              <a:rPr lang="en-US" sz="5600" b="1" dirty="0" err="1">
                <a:latin typeface="Segoe Script"/>
                <a:ea typeface="Roboto"/>
                <a:cs typeface="Roboto"/>
              </a:rPr>
              <a:t>Takk</a:t>
            </a:r>
            <a:r>
              <a:rPr lang="en-US" sz="5600" b="1" dirty="0">
                <a:latin typeface="Segoe Script"/>
                <a:ea typeface="Roboto"/>
                <a:cs typeface="Roboto"/>
              </a:rPr>
              <a:t> for </a:t>
            </a:r>
            <a:r>
              <a:rPr lang="en-US" sz="5600" b="1" dirty="0" err="1">
                <a:latin typeface="Segoe Script"/>
                <a:ea typeface="Roboto"/>
                <a:cs typeface="Roboto"/>
              </a:rPr>
              <a:t>i</a:t>
            </a:r>
            <a:r>
              <a:rPr lang="en-US" sz="5600" b="1" dirty="0">
                <a:latin typeface="Segoe Script"/>
                <a:ea typeface="Roboto"/>
                <a:cs typeface="Roboto"/>
              </a:rPr>
              <a:t> </a:t>
            </a:r>
            <a:r>
              <a:rPr lang="en-US" sz="5600" b="1" dirty="0" err="1">
                <a:latin typeface="Segoe Script"/>
                <a:ea typeface="Roboto"/>
                <a:cs typeface="Roboto"/>
              </a:rPr>
              <a:t>dag</a:t>
            </a:r>
            <a:r>
              <a:rPr lang="en-US" sz="5600" b="1" dirty="0">
                <a:latin typeface="Segoe Script"/>
                <a:ea typeface="Roboto"/>
                <a:cs typeface="Roboto"/>
              </a:rPr>
              <a:t>!</a:t>
            </a:r>
            <a:endParaRPr lang="en-US" sz="5600" dirty="0">
              <a:latin typeface="Segoe Script"/>
              <a:ea typeface="Roboto"/>
              <a:cs typeface="Roboto"/>
            </a:endParaRPr>
          </a:p>
        </p:txBody>
      </p:sp>
      <p:sp>
        <p:nvSpPr>
          <p:cNvPr id="3" name="Undertittel 2"/>
          <p:cNvSpPr>
            <a:spLocks noGrp="1"/>
          </p:cNvSpPr>
          <p:nvPr>
            <p:ph type="subTitle" idx="1"/>
          </p:nvPr>
        </p:nvSpPr>
        <p:spPr>
          <a:xfrm>
            <a:off x="3315031" y="4076802"/>
            <a:ext cx="5561938" cy="1534587"/>
          </a:xfrm>
        </p:spPr>
        <p:txBody>
          <a:bodyPr>
            <a:normAutofit/>
          </a:bodyPr>
          <a:lstStyle/>
          <a:p>
            <a:endParaRPr lang="en-US"/>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Sylinder 4">
            <a:extLst>
              <a:ext uri="{FF2B5EF4-FFF2-40B4-BE49-F238E27FC236}">
                <a16:creationId xmlns:a16="http://schemas.microsoft.com/office/drawing/2014/main" id="{12F5F938-161D-A2A9-7F5D-29FA0E40F852}"/>
              </a:ext>
            </a:extLst>
          </p:cNvPr>
          <p:cNvSpPr txBox="1"/>
          <p:nvPr/>
        </p:nvSpPr>
        <p:spPr>
          <a:xfrm>
            <a:off x="3047281" y="3244334"/>
            <a:ext cx="6094562" cy="369332"/>
          </a:xfrm>
          <a:prstGeom prst="rect">
            <a:avLst/>
          </a:prstGeom>
          <a:noFill/>
        </p:spPr>
        <p:txBody>
          <a:bodyPr wrap="square">
            <a:spAutoFit/>
          </a:bodyPr>
          <a:lstStyle/>
          <a:p>
            <a:pPr>
              <a:spcAft>
                <a:spcPts val="600"/>
              </a:spcAft>
            </a:pPr>
            <a:r>
              <a:rPr lang="nb-NO"/>
              <a:t> </a:t>
            </a:r>
          </a:p>
        </p:txBody>
      </p:sp>
    </p:spTree>
    <p:extLst>
      <p:ext uri="{BB962C8B-B14F-4D97-AF65-F5344CB8AC3E}">
        <p14:creationId xmlns:p14="http://schemas.microsoft.com/office/powerpoint/2010/main" val="425312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9E43F9-20FE-210D-F574-F01A175F40F2}"/>
              </a:ext>
            </a:extLst>
          </p:cNvPr>
          <p:cNvSpPr>
            <a:spLocks noGrp="1"/>
          </p:cNvSpPr>
          <p:nvPr>
            <p:ph type="title"/>
          </p:nvPr>
        </p:nvSpPr>
        <p:spPr/>
        <p:txBody>
          <a:bodyPr/>
          <a:lstStyle/>
          <a:p>
            <a:r>
              <a:rPr lang="nb-NO"/>
              <a:t>Foretakssektoren vokser mest i OECD</a:t>
            </a:r>
            <a:endParaRPr lang="en-GB"/>
          </a:p>
        </p:txBody>
      </p:sp>
      <p:graphicFrame>
        <p:nvGraphicFramePr>
          <p:cNvPr id="8" name="Plassholder for innhold 7">
            <a:extLst>
              <a:ext uri="{FF2B5EF4-FFF2-40B4-BE49-F238E27FC236}">
                <a16:creationId xmlns:a16="http://schemas.microsoft.com/office/drawing/2014/main" id="{0A3EC656-2B63-4D1B-A8D7-05B9B6A7E1FC}"/>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E5AB5DCB-3962-3310-B0E0-5F7AEF25AB8C}"/>
              </a:ext>
            </a:extLst>
          </p:cNvPr>
          <p:cNvSpPr txBox="1"/>
          <p:nvPr/>
        </p:nvSpPr>
        <p:spPr>
          <a:xfrm>
            <a:off x="838200" y="6427433"/>
            <a:ext cx="2512380" cy="338554"/>
          </a:xfrm>
          <a:prstGeom prst="rect">
            <a:avLst/>
          </a:prstGeom>
          <a:noFill/>
        </p:spPr>
        <p:txBody>
          <a:bodyPr wrap="square" rtlCol="0">
            <a:spAutoFit/>
          </a:bodyPr>
          <a:lstStyle/>
          <a:p>
            <a:r>
              <a:rPr lang="nb-NO" sz="1600"/>
              <a:t>Kilde: OECD - MSTI</a:t>
            </a:r>
            <a:endParaRPr lang="en-GB" sz="1600"/>
          </a:p>
        </p:txBody>
      </p:sp>
    </p:spTree>
    <p:extLst>
      <p:ext uri="{BB962C8B-B14F-4D97-AF65-F5344CB8AC3E}">
        <p14:creationId xmlns:p14="http://schemas.microsoft.com/office/powerpoint/2010/main" val="63612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6470EF-1ACC-2402-5C22-F9AB6730A5E5}"/>
              </a:ext>
            </a:extLst>
          </p:cNvPr>
          <p:cNvSpPr>
            <a:spLocks noGrp="1"/>
          </p:cNvSpPr>
          <p:nvPr>
            <p:ph type="title"/>
          </p:nvPr>
        </p:nvSpPr>
        <p:spPr/>
        <p:txBody>
          <a:bodyPr/>
          <a:lstStyle/>
          <a:p>
            <a:r>
              <a:rPr lang="nb-NO"/>
              <a:t>Og i Norge?</a:t>
            </a:r>
            <a:endParaRPr lang="en-GB"/>
          </a:p>
        </p:txBody>
      </p:sp>
      <p:graphicFrame>
        <p:nvGraphicFramePr>
          <p:cNvPr id="4" name="Plassholder for innhold 3">
            <a:extLst>
              <a:ext uri="{FF2B5EF4-FFF2-40B4-BE49-F238E27FC236}">
                <a16:creationId xmlns:a16="http://schemas.microsoft.com/office/drawing/2014/main" id="{C9A940AF-EC67-44FC-8A43-508A22CDD9EC}"/>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56FB5B44-ED94-1546-C7AF-D078D3A69E04}"/>
              </a:ext>
            </a:extLst>
          </p:cNvPr>
          <p:cNvSpPr txBox="1"/>
          <p:nvPr/>
        </p:nvSpPr>
        <p:spPr>
          <a:xfrm>
            <a:off x="838200" y="6391923"/>
            <a:ext cx="2512380" cy="338554"/>
          </a:xfrm>
          <a:prstGeom prst="rect">
            <a:avLst/>
          </a:prstGeom>
          <a:noFill/>
        </p:spPr>
        <p:txBody>
          <a:bodyPr wrap="square" rtlCol="0">
            <a:spAutoFit/>
          </a:bodyPr>
          <a:lstStyle/>
          <a:p>
            <a:r>
              <a:rPr lang="nb-NO" sz="1600"/>
              <a:t>Kilde: OECD - MSTI</a:t>
            </a:r>
            <a:endParaRPr lang="en-GB" sz="1600"/>
          </a:p>
        </p:txBody>
      </p:sp>
    </p:spTree>
    <p:extLst>
      <p:ext uri="{BB962C8B-B14F-4D97-AF65-F5344CB8AC3E}">
        <p14:creationId xmlns:p14="http://schemas.microsoft.com/office/powerpoint/2010/main" val="421479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6470EF-1ACC-2402-5C22-F9AB6730A5E5}"/>
              </a:ext>
            </a:extLst>
          </p:cNvPr>
          <p:cNvSpPr>
            <a:spLocks noGrp="1"/>
          </p:cNvSpPr>
          <p:nvPr>
            <p:ph type="title"/>
          </p:nvPr>
        </p:nvSpPr>
        <p:spPr/>
        <p:txBody>
          <a:bodyPr/>
          <a:lstStyle/>
          <a:p>
            <a:r>
              <a:rPr lang="nb-NO"/>
              <a:t>Og i Norge?</a:t>
            </a:r>
            <a:endParaRPr lang="en-GB"/>
          </a:p>
        </p:txBody>
      </p:sp>
      <p:graphicFrame>
        <p:nvGraphicFramePr>
          <p:cNvPr id="4" name="Plassholder for innhold 3">
            <a:extLst>
              <a:ext uri="{FF2B5EF4-FFF2-40B4-BE49-F238E27FC236}">
                <a16:creationId xmlns:a16="http://schemas.microsoft.com/office/drawing/2014/main" id="{C9A940AF-EC67-44FC-8A43-508A22CDD9EC}"/>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Sylinder 4">
            <a:extLst>
              <a:ext uri="{FF2B5EF4-FFF2-40B4-BE49-F238E27FC236}">
                <a16:creationId xmlns:a16="http://schemas.microsoft.com/office/drawing/2014/main" id="{FA6C67FF-4750-0E39-B55F-5309A58D9210}"/>
              </a:ext>
            </a:extLst>
          </p:cNvPr>
          <p:cNvSpPr txBox="1"/>
          <p:nvPr/>
        </p:nvSpPr>
        <p:spPr>
          <a:xfrm>
            <a:off x="5628442" y="434717"/>
            <a:ext cx="3240350" cy="1077218"/>
          </a:xfrm>
          <a:prstGeom prst="rect">
            <a:avLst/>
          </a:prstGeom>
          <a:noFill/>
        </p:spPr>
        <p:txBody>
          <a:bodyPr wrap="square" rtlCol="0">
            <a:spAutoFit/>
          </a:bodyPr>
          <a:lstStyle/>
          <a:p>
            <a:r>
              <a:rPr lang="nb-NO" sz="1600" b="1"/>
              <a:t>Norge 2023, realvekst = 0,6 %</a:t>
            </a:r>
          </a:p>
          <a:p>
            <a:r>
              <a:rPr lang="nb-NO" sz="1600"/>
              <a:t>Foretakssektor 3,4%</a:t>
            </a:r>
          </a:p>
          <a:p>
            <a:r>
              <a:rPr lang="nb-NO" sz="1600"/>
              <a:t>Univ.- og høgskolesektor -4,0 %</a:t>
            </a:r>
          </a:p>
          <a:p>
            <a:r>
              <a:rPr lang="nb-NO" sz="1600"/>
              <a:t>Off. sektor 0,1 %</a:t>
            </a:r>
          </a:p>
        </p:txBody>
      </p:sp>
      <p:sp>
        <p:nvSpPr>
          <p:cNvPr id="3" name="TekstSylinder 2">
            <a:extLst>
              <a:ext uri="{FF2B5EF4-FFF2-40B4-BE49-F238E27FC236}">
                <a16:creationId xmlns:a16="http://schemas.microsoft.com/office/drawing/2014/main" id="{56FB5B44-ED94-1546-C7AF-D078D3A69E04}"/>
              </a:ext>
            </a:extLst>
          </p:cNvPr>
          <p:cNvSpPr txBox="1"/>
          <p:nvPr/>
        </p:nvSpPr>
        <p:spPr>
          <a:xfrm>
            <a:off x="838200" y="6391923"/>
            <a:ext cx="2512380" cy="338554"/>
          </a:xfrm>
          <a:prstGeom prst="rect">
            <a:avLst/>
          </a:prstGeom>
          <a:noFill/>
        </p:spPr>
        <p:txBody>
          <a:bodyPr wrap="square" rtlCol="0">
            <a:spAutoFit/>
          </a:bodyPr>
          <a:lstStyle/>
          <a:p>
            <a:r>
              <a:rPr lang="nb-NO" sz="1600"/>
              <a:t>Kilde: OECD - MSTI</a:t>
            </a:r>
            <a:endParaRPr lang="en-GB" sz="1600"/>
          </a:p>
        </p:txBody>
      </p:sp>
    </p:spTree>
    <p:extLst>
      <p:ext uri="{BB962C8B-B14F-4D97-AF65-F5344CB8AC3E}">
        <p14:creationId xmlns:p14="http://schemas.microsoft.com/office/powerpoint/2010/main" val="22145922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655f303-6ddb-4238-9bb5-d92fbe5d4333">
      <Terms xmlns="http://schemas.microsoft.com/office/infopath/2007/PartnerControls"/>
    </lcf76f155ced4ddcb4097134ff3c332f>
    <tag xmlns="d655f303-6ddb-4238-9bb5-d92fbe5d433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815B1920F70D94CB518E5EBF1C7D252" ma:contentTypeVersion="13" ma:contentTypeDescription="Opprett et nytt dokument." ma:contentTypeScope="" ma:versionID="fdb7057aaefe708f83c60ae3f1e55811">
  <xsd:schema xmlns:xsd="http://www.w3.org/2001/XMLSchema" xmlns:xs="http://www.w3.org/2001/XMLSchema" xmlns:p="http://schemas.microsoft.com/office/2006/metadata/properties" xmlns:ns2="d655f303-6ddb-4238-9bb5-d92fbe5d4333" xmlns:ns3="cdda90f6-62da-470a-acd7-ae5ff17cc33a" targetNamespace="http://schemas.microsoft.com/office/2006/metadata/properties" ma:root="true" ma:fieldsID="00517c3d78c686a6570bdfed6944d21e" ns2:_="" ns3:_="">
    <xsd:import namespace="d655f303-6ddb-4238-9bb5-d92fbe5d4333"/>
    <xsd:import namespace="cdda90f6-62da-470a-acd7-ae5ff17cc33a"/>
    <xsd:element name="properties">
      <xsd:complexType>
        <xsd:sequence>
          <xsd:element name="documentManagement">
            <xsd:complexType>
              <xsd:all>
                <xsd:element ref="ns2:MediaServiceMetadata" minOccurs="0"/>
                <xsd:element ref="ns2:MediaServiceFastMetadata" minOccurs="0"/>
                <xsd:element ref="ns2:tag"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55f303-6ddb-4238-9bb5-d92fbe5d4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ag" ma:index="10" nillable="true" ma:displayName="tag" ma:format="Dropdown" ma:internalName="tag">
      <xsd:simpleType>
        <xsd:restriction base="dms:Text">
          <xsd:maxLength value="255"/>
        </xsd:restriction>
      </xsd:simpleType>
    </xsd:element>
    <xsd:element name="lcf76f155ced4ddcb4097134ff3c332f" ma:index="12" nillable="true" ma:taxonomy="true" ma:internalName="lcf76f155ced4ddcb4097134ff3c332f" ma:taxonomyFieldName="MediaServiceImageTags" ma:displayName="Bildemerkelapper" ma:readOnly="false" ma:fieldId="{5cf76f15-5ced-4ddc-b409-7134ff3c332f}" ma:taxonomyMulti="true" ma:sspId="26cff002-41dc-47c6-9720-c7756c5075c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da90f6-62da-470a-acd7-ae5ff17cc33a"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F457AE-B1D1-40A5-A5D8-5F5CEAD5E685}">
  <ds:schemaRefs>
    <ds:schemaRef ds:uri="http://schemas.microsoft.com/office/2006/metadata/properties"/>
    <ds:schemaRef ds:uri="http://schemas.microsoft.com/office/2006/documentManagement/types"/>
    <ds:schemaRef ds:uri="http://purl.org/dc/terms/"/>
    <ds:schemaRef ds:uri="http://www.w3.org/XML/1998/namespace"/>
    <ds:schemaRef ds:uri="http://purl.org/dc/elements/1.1/"/>
    <ds:schemaRef ds:uri="http://purl.org/dc/dcmitype/"/>
    <ds:schemaRef ds:uri="d655f303-6ddb-4238-9bb5-d92fbe5d4333"/>
    <ds:schemaRef ds:uri="http://schemas.microsoft.com/office/infopath/2007/PartnerControls"/>
    <ds:schemaRef ds:uri="http://schemas.openxmlformats.org/package/2006/metadata/core-properties"/>
    <ds:schemaRef ds:uri="cdda90f6-62da-470a-acd7-ae5ff17cc33a"/>
  </ds:schemaRefs>
</ds:datastoreItem>
</file>

<file path=customXml/itemProps2.xml><?xml version="1.0" encoding="utf-8"?>
<ds:datastoreItem xmlns:ds="http://schemas.openxmlformats.org/officeDocument/2006/customXml" ds:itemID="{115BABCE-4761-4FCE-972C-52C784E62F49}">
  <ds:schemaRefs>
    <ds:schemaRef ds:uri="http://schemas.microsoft.com/sharepoint/v3/contenttype/forms"/>
  </ds:schemaRefs>
</ds:datastoreItem>
</file>

<file path=customXml/itemProps3.xml><?xml version="1.0" encoding="utf-8"?>
<ds:datastoreItem xmlns:ds="http://schemas.openxmlformats.org/officeDocument/2006/customXml" ds:itemID="{1923D3DE-DF64-4D9B-8486-DEF0FC298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55f303-6ddb-4238-9bb5-d92fbe5d4333"/>
    <ds:schemaRef ds:uri="cdda90f6-62da-470a-acd7-ae5ff17cc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2114</Words>
  <Application>Microsoft Office PowerPoint</Application>
  <PresentationFormat>Widescreen</PresentationFormat>
  <Paragraphs>411</Paragraphs>
  <Slides>66</Slides>
  <Notes>36</Notes>
  <HiddenSlides>1</HiddenSlides>
  <MMClips>0</MMClips>
  <ScaleCrop>false</ScaleCrop>
  <HeadingPairs>
    <vt:vector size="6" baseType="variant">
      <vt:variant>
        <vt:lpstr>Brukte skrifter</vt:lpstr>
      </vt:variant>
      <vt:variant>
        <vt:i4>14</vt:i4>
      </vt:variant>
      <vt:variant>
        <vt:lpstr>Tema</vt:lpstr>
      </vt:variant>
      <vt:variant>
        <vt:i4>2</vt:i4>
      </vt:variant>
      <vt:variant>
        <vt:lpstr>Lysbildetitler</vt:lpstr>
      </vt:variant>
      <vt:variant>
        <vt:i4>66</vt:i4>
      </vt:variant>
    </vt:vector>
  </HeadingPairs>
  <TitlesOfParts>
    <vt:vector size="82" baseType="lpstr">
      <vt:lpstr>DengXian</vt:lpstr>
      <vt:lpstr>Aptos</vt:lpstr>
      <vt:lpstr>Aptos Display</vt:lpstr>
      <vt:lpstr>Arial</vt:lpstr>
      <vt:lpstr>Calibri</vt:lpstr>
      <vt:lpstr>Calibri Light</vt:lpstr>
      <vt:lpstr>Neue Montreal</vt:lpstr>
      <vt:lpstr>Open Sans</vt:lpstr>
      <vt:lpstr>Roboto</vt:lpstr>
      <vt:lpstr>Roboto Condensed</vt:lpstr>
      <vt:lpstr>Segoe Script</vt:lpstr>
      <vt:lpstr>Source Sans Pro</vt:lpstr>
      <vt:lpstr>Times New Roman</vt:lpstr>
      <vt:lpstr>Wingdings</vt:lpstr>
      <vt:lpstr>Office-tema</vt:lpstr>
      <vt:lpstr>1_Office-tema</vt:lpstr>
      <vt:lpstr>PowerPoint-presentasjon</vt:lpstr>
      <vt:lpstr>PowerPoint-presentasjon</vt:lpstr>
      <vt:lpstr>Det store bildet</vt:lpstr>
      <vt:lpstr>Norge i verden</vt:lpstr>
      <vt:lpstr>Internasjonal FoU 2022</vt:lpstr>
      <vt:lpstr>Utvikling blant FoU-supermaktene</vt:lpstr>
      <vt:lpstr>Foretakssektoren vokser mest i OECD</vt:lpstr>
      <vt:lpstr>Og i Norge?</vt:lpstr>
      <vt:lpstr>Og i Norge?</vt:lpstr>
      <vt:lpstr>Sett med internasjonale øyne har Norge:</vt:lpstr>
      <vt:lpstr>FoU-andel av BNP 2012 og 2022</vt:lpstr>
      <vt:lpstr>FoU-andel av BNP 2012 og 2022/2023</vt:lpstr>
      <vt:lpstr>FoU og statlige bevilgninger til FoU per innbygger. 2022</vt:lpstr>
      <vt:lpstr>Hvert 3. forskerårsverk i Kina. 2022</vt:lpstr>
      <vt:lpstr>Det nye næringslivet</vt:lpstr>
      <vt:lpstr>Næringslivets samlede FoU-innsats</vt:lpstr>
      <vt:lpstr>Tjenesteytende næringer </vt:lpstr>
      <vt:lpstr>Industrinæringer</vt:lpstr>
      <vt:lpstr>Andre næringer</vt:lpstr>
      <vt:lpstr>FoU-intensitet og utgifter til egenuført FoU. 2022</vt:lpstr>
      <vt:lpstr>PowerPoint-presentasjon</vt:lpstr>
      <vt:lpstr>PowerPoint-presentasjon</vt:lpstr>
      <vt:lpstr>Innleide. 2022</vt:lpstr>
      <vt:lpstr>Forskerne, forskerkarrierer og mangfold</vt:lpstr>
      <vt:lpstr>Hvor mange deltar i FoU i Norge, og hvor mye arbeidstid bruker de til FoU?</vt:lpstr>
      <vt:lpstr>Mangfold blant forskerpersonalet</vt:lpstr>
      <vt:lpstr>Kjønnsbalanse blant forskere/faglig personale. 2022.</vt:lpstr>
      <vt:lpstr>Sosial bakgrunn. 2022.</vt:lpstr>
      <vt:lpstr>Forskere/faglig personale med innvandrer-bakgrunn i 2022 (Ny statistikk publiseres 12.12.24)</vt:lpstr>
      <vt:lpstr>Dypdykk om FoU-personalet i Indikatorrapporten:</vt:lpstr>
      <vt:lpstr>Mobilitetsmønstre i norsk akademia 2012- 2022</vt:lpstr>
      <vt:lpstr>Generelle mobilitetsmønstre blant forskere</vt:lpstr>
      <vt:lpstr>De som forlater og returnerer til akademia</vt:lpstr>
      <vt:lpstr>Stipendiater fra 2012: Hvor er de i 2022?</vt:lpstr>
      <vt:lpstr>Mobilitet: Arbeidssted i 2022 for forskere/faglig personale som var i akademia i 2012</vt:lpstr>
      <vt:lpstr>Takk for oppmerksomheten!</vt:lpstr>
      <vt:lpstr>Panorama eller paranoia?  Norges internasjonale forsknings- og innovasjonssamarbeid </vt:lpstr>
      <vt:lpstr>Sentrale faktorer i internasjonal                   FoU og innovasjonspolitikk</vt:lpstr>
      <vt:lpstr>Fra åpenhet til sikkerhet</vt:lpstr>
      <vt:lpstr>Fra åpenhet til sikkerhet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Hvordan opplever institusjonene internasjonalisering?</vt:lpstr>
      <vt:lpstr>Konklusjonene først:</vt:lpstr>
      <vt:lpstr>7-9-13 en folkelig besvergelse for å forhindre nemesis</vt:lpstr>
      <vt:lpstr>   Indikatorene som inspirasjon til å reflektere over institusjonenes internasjonale ansvar og jobb  nå og fremover  (3 tema)</vt:lpstr>
      <vt:lpstr>1) Ambisjoner versus frykt: Hvordan bruker vi tallene?</vt:lpstr>
      <vt:lpstr>2) Risikoen ved å spre midlene ut tynt </vt:lpstr>
      <vt:lpstr>3) Radikal tverrfaglighet som komparativt fortrinn</vt:lpstr>
      <vt:lpstr>PowerPoint-presentasjon</vt:lpstr>
      <vt:lpstr>    Henrik Urdal,  direktør for Institutt for fredsforskning (PRIO) </vt:lpstr>
      <vt:lpstr>Kikki Kleiven,  direktør Bjerknessenteret for klimaforskning</vt:lpstr>
      <vt:lpstr>    Marte Tobro,  avdelingsleder Innovasjon Norge</vt:lpstr>
      <vt:lpstr> Indikatorrapporten  </vt:lpstr>
      <vt:lpstr>Takk for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Marianne Helstad Nalum</dc:creator>
  <cp:lastModifiedBy>Marianne Helstad Nalum</cp:lastModifiedBy>
  <cp:revision>29</cp:revision>
  <dcterms:created xsi:type="dcterms:W3CDTF">2012-08-10T12:39:23Z</dcterms:created>
  <dcterms:modified xsi:type="dcterms:W3CDTF">2024-11-14T08:16:59Z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57cc846-0bc0-43b9-8353-a5d3a5c07e06_Enabled">
    <vt:lpwstr>true</vt:lpwstr>
  </property>
  <property fmtid="{D5CDD505-2E9C-101B-9397-08002B2CF9AE}" pid="3" name="MSIP_Label_c57cc846-0bc0-43b9-8353-a5d3a5c07e06_SetDate">
    <vt:lpwstr>2024-11-07T09:31:17Z</vt:lpwstr>
  </property>
  <property fmtid="{D5CDD505-2E9C-101B-9397-08002B2CF9AE}" pid="4" name="MSIP_Label_c57cc846-0bc0-43b9-8353-a5d3a5c07e06_Method">
    <vt:lpwstr>Privileged</vt:lpwstr>
  </property>
  <property fmtid="{D5CDD505-2E9C-101B-9397-08002B2CF9AE}" pid="5" name="MSIP_Label_c57cc846-0bc0-43b9-8353-a5d3a5c07e06_Name">
    <vt:lpwstr>c57cc846-0bc0-43b9-8353-a5d3a5c07e06</vt:lpwstr>
  </property>
  <property fmtid="{D5CDD505-2E9C-101B-9397-08002B2CF9AE}" pid="6" name="MSIP_Label_c57cc846-0bc0-43b9-8353-a5d3a5c07e06_SiteId">
    <vt:lpwstr>a9b13882-99a6-4b28-9368-b64c69bf0256</vt:lpwstr>
  </property>
  <property fmtid="{D5CDD505-2E9C-101B-9397-08002B2CF9AE}" pid="7" name="MSIP_Label_c57cc846-0bc0-43b9-8353-a5d3a5c07e06_ActionId">
    <vt:lpwstr>cacb9a8f-6c38-4999-ba03-f4ddaa74af9f</vt:lpwstr>
  </property>
  <property fmtid="{D5CDD505-2E9C-101B-9397-08002B2CF9AE}" pid="8" name="MSIP_Label_c57cc846-0bc0-43b9-8353-a5d3a5c07e06_ContentBits">
    <vt:lpwstr>0</vt:lpwstr>
  </property>
  <property fmtid="{D5CDD505-2E9C-101B-9397-08002B2CF9AE}" pid="9" name="ContentTypeId">
    <vt:lpwstr>0x0101004815B1920F70D94CB518E5EBF1C7D252</vt:lpwstr>
  </property>
  <property fmtid="{D5CDD505-2E9C-101B-9397-08002B2CF9AE}" pid="10" name="MediaServiceImageTags">
    <vt:lpwstr/>
  </property>
</Properties>
</file>